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notesMasterIdLst>
    <p:notesMasterId r:id="rId17"/>
  </p:notesMasterIdLst>
  <p:sldIdLst>
    <p:sldId id="256" r:id="rId2"/>
    <p:sldId id="261" r:id="rId3"/>
    <p:sldId id="260" r:id="rId4"/>
    <p:sldId id="272" r:id="rId5"/>
    <p:sldId id="263" r:id="rId6"/>
    <p:sldId id="264" r:id="rId7"/>
    <p:sldId id="265" r:id="rId8"/>
    <p:sldId id="277" r:id="rId9"/>
    <p:sldId id="257" r:id="rId10"/>
    <p:sldId id="266" r:id="rId11"/>
    <p:sldId id="268" r:id="rId12"/>
    <p:sldId id="270" r:id="rId13"/>
    <p:sldId id="273" r:id="rId14"/>
    <p:sldId id="276" r:id="rId15"/>
    <p:sldId id="27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A5D"/>
    <a:srgbClr val="F1788D"/>
    <a:srgbClr val="97CFD0"/>
    <a:srgbClr val="FFFFFF"/>
    <a:srgbClr val="7DA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6938C-F6EB-4193-942A-9D0E7E9CF11F}" v="82" dt="2021-11-09T11:05:13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>
      <p:cViewPr varScale="1">
        <p:scale>
          <a:sx n="78" d="100"/>
          <a:sy n="78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6E52D-55DD-4832-8D97-CBABEE98C34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98715-39AD-4CC5-BFF9-C28D34670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29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98715-39AD-4CC5-BFF9-C28D34670C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42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98715-39AD-4CC5-BFF9-C28D34670C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47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15B2E-0804-498C-9436-2AD47B4F4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3A9536-B870-4D22-BEDE-FCABA735C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275A4-D421-42DD-A0CD-3E4862750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234409-AAEC-4AEA-A49B-8FABE1EF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33F6D-E7B8-4B09-8A59-F78A472A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93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F026C-DE1E-4C80-B1C7-E21AD3F8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1D12B3-F08C-4338-8C27-AF61F37ED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9164A-42F5-49AF-AB64-48115F8E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22732-E37C-43C3-A1E0-D1727674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FCC2B2-1531-4689-A654-4AEAC6C3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751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8C8878-CF38-46A9-9625-A86DA68D3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00A372-A883-499C-B0A9-0CC9A24EE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E830F3-2BC7-4DEE-920A-8C4858B1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EE809-1C45-4BE9-885A-5406263B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07826C-FDC9-4D1C-A4A2-7529D1EA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600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AC38B-A68A-44B5-8C99-9DAF7B77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74B8A-3DC3-4213-A73E-B81FE32B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DBD59C-A4F0-41D8-BE7C-60C93FE7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4F14CB-7480-4158-BD44-E6331D4A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1E1E5-32D5-4D98-B86E-E46BA6F98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299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941A5-CAA2-40D9-9D85-09EEB384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FDD05C-B6BC-4A18-8F0A-03EF017C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4D0EE9-A51E-4B71-9755-D96DF3569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C2FDA2-6524-42B0-B370-18C08C8E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996262-58E8-4D89-8420-4A542E5A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594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978AB-452B-4BE0-BEFE-CB801F3D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1D06C-C674-49A5-B144-BF9343A0B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1C7D1A-C183-4053-90C6-6692431A8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C4B688-2C0D-40D6-9963-9B796482A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883162-20CA-4A92-93C7-2AC825C3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04DD1E-748E-4194-9F71-B592505D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900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CE76B-0A4D-4749-ADC9-62603D79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99C72-FB5A-4790-8EDE-AB084BDED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F57F92-6686-467A-AC9C-BF433EB7A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8908FC-75B6-4C86-BC19-18A115E2C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6D5128-FED0-4AE6-810C-7A7CC99BD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5713E2-6EBB-4547-877E-9966D88E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B98CD7-62DF-4C91-B784-7CD4955C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01B98B-0EE1-45F6-B8D9-056E3AA6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453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C0133-C2F3-445B-914C-1F35E3CE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33C498-44D6-408E-8D41-734B1D90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0DBE0B-B8E5-4613-83E6-BAA0AB76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4FFAA1-9E7D-4313-97F0-1BE403832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377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5BACE8-A904-412F-94E4-E0F320E1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CE64FA-227C-4CFE-B1F2-0A67D8AE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6D9734-CB98-477C-BD4A-481EC4DA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681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7C722-2F96-4214-A02A-2FFB92184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A45688-3575-44F8-BFDA-D743E9E9A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CA665B-9260-4F40-B7FC-208491E00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509662-E7C9-43D5-ACCA-6FD6C5C5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F92320-9DAB-4A19-A3DC-668F4BA8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F1BA9D-2C16-458B-9CAB-27E2E89D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64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8E6FB-E05D-4CD0-A9D9-97EEAC37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E2DAE8-D007-432C-A372-D1EE35B43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F75A9E-CEFF-48DF-A297-5EEB29692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9529A4-9977-4B81-90B6-E54CE50A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D3DB09-E6B6-40CC-8956-60CC5FF4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B2307A-F51C-4153-962C-CF96ACF3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10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64620E-CEB3-4248-8384-9919D8D2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C4AB24-0AA5-4659-9CD6-512ECC705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B4A856-FBDE-4E54-9337-0D1355F59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2A92C-3DD6-4D28-BA90-423F0C949F1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698C08-0974-422A-BE83-67011EDC9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D1C09-30D6-4AC8-B5D0-EF9CDB0DE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3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597D90-9BFE-4D30-81BF-0BFACB202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2" t="26316" r="12781" b="27633"/>
          <a:stretch/>
        </p:blipFill>
        <p:spPr bwMode="auto">
          <a:xfrm>
            <a:off x="2228850" y="438044"/>
            <a:ext cx="7734300" cy="14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hat makes a smart city a success">
            <a:extLst>
              <a:ext uri="{FF2B5EF4-FFF2-40B4-BE49-F238E27FC236}">
                <a16:creationId xmlns:a16="http://schemas.microsoft.com/office/drawing/2014/main" id="{14496B33-84AD-4108-A44D-6363D9E5F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08"/>
          <a:stretch/>
        </p:blipFill>
        <p:spPr bwMode="auto">
          <a:xfrm>
            <a:off x="0" y="3115092"/>
            <a:ext cx="12192000" cy="374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FF05D21-587A-48A6-B057-F00CCCEC4A56}"/>
              </a:ext>
            </a:extLst>
          </p:cNvPr>
          <p:cNvSpPr txBox="1"/>
          <p:nvPr/>
        </p:nvSpPr>
        <p:spPr>
          <a:xfrm>
            <a:off x="2001485" y="2222822"/>
            <a:ext cx="9061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Cambria" panose="02040503050406030204" pitchFamily="18" charset="0"/>
              </a:rPr>
              <a:t>Potential Customer Analysis in </a:t>
            </a:r>
            <a:r>
              <a:rPr lang="en-US" altLang="zh-CN" sz="2800" b="1" dirty="0">
                <a:latin typeface="Cambria" panose="02040503050406030204" pitchFamily="18" charset="0"/>
              </a:rPr>
              <a:t>China Mobile 5G Plan</a:t>
            </a:r>
            <a:endParaRPr lang="zh-CN" altLang="en-US" sz="2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7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65F897-00E8-47B1-BC2A-2DC42732093B}"/>
              </a:ext>
            </a:extLst>
          </p:cNvPr>
          <p:cNvGrpSpPr/>
          <p:nvPr/>
        </p:nvGrpSpPr>
        <p:grpSpPr>
          <a:xfrm>
            <a:off x="1002527" y="1029519"/>
            <a:ext cx="10053595" cy="3149524"/>
            <a:chOff x="990601" y="191319"/>
            <a:chExt cx="10053595" cy="3149524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A914F139-8029-40D6-8C40-BDBE95329E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95" t="33023" r="15204" b="42795"/>
            <a:stretch/>
          </p:blipFill>
          <p:spPr bwMode="auto">
            <a:xfrm>
              <a:off x="5264466" y="191319"/>
              <a:ext cx="1639215" cy="76200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Logistic regression - Free computer icons">
              <a:extLst>
                <a:ext uri="{FF2B5EF4-FFF2-40B4-BE49-F238E27FC236}">
                  <a16:creationId xmlns:a16="http://schemas.microsoft.com/office/drawing/2014/main" id="{778A8C54-A7C6-4654-A8E9-BC0A4C953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8" y="1638300"/>
              <a:ext cx="1595336" cy="159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3,193 Decision Tree Stock Vector Illustration and Royalty Free Decision Tree  Clipart">
              <a:extLst>
                <a:ext uri="{FF2B5EF4-FFF2-40B4-BE49-F238E27FC236}">
                  <a16:creationId xmlns:a16="http://schemas.microsoft.com/office/drawing/2014/main" id="{63191FD2-4E21-4F62-B26A-A47C44A1E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4252" y="1390141"/>
              <a:ext cx="1843495" cy="1843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andom Forest vs Lightgbm | MLJAR">
              <a:extLst>
                <a:ext uri="{FF2B5EF4-FFF2-40B4-BE49-F238E27FC236}">
                  <a16:creationId xmlns:a16="http://schemas.microsoft.com/office/drawing/2014/main" id="{E5EA7BEE-2D5D-42A0-9416-789BFB13B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2547" y="1745817"/>
              <a:ext cx="2341649" cy="126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7981A1F-C636-49D7-8938-7A7292AEBDC2}"/>
                </a:ext>
              </a:extLst>
            </p:cNvPr>
            <p:cNvSpPr/>
            <p:nvPr/>
          </p:nvSpPr>
          <p:spPr>
            <a:xfrm>
              <a:off x="990601" y="1531093"/>
              <a:ext cx="2228850" cy="180975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D18C405-E239-4BA1-BA32-DFD344A3FB7D}"/>
                </a:ext>
              </a:extLst>
            </p:cNvPr>
            <p:cNvSpPr/>
            <p:nvPr/>
          </p:nvSpPr>
          <p:spPr>
            <a:xfrm>
              <a:off x="4981574" y="1531093"/>
              <a:ext cx="2228850" cy="180975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70EAFF3-D91B-4B7B-B09A-A5C845D098F3}"/>
                </a:ext>
              </a:extLst>
            </p:cNvPr>
            <p:cNvSpPr/>
            <p:nvPr/>
          </p:nvSpPr>
          <p:spPr>
            <a:xfrm>
              <a:off x="8758947" y="1531093"/>
              <a:ext cx="2228850" cy="180975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连接符: 肘形 4">
              <a:extLst>
                <a:ext uri="{FF2B5EF4-FFF2-40B4-BE49-F238E27FC236}">
                  <a16:creationId xmlns:a16="http://schemas.microsoft.com/office/drawing/2014/main" id="{95615447-C4EB-49F8-BE0E-A7ECF5B713E9}"/>
                </a:ext>
              </a:extLst>
            </p:cNvPr>
            <p:cNvCxnSpPr>
              <a:stCxn id="2" idx="2"/>
              <a:endCxn id="3" idx="0"/>
            </p:cNvCxnSpPr>
            <p:nvPr/>
          </p:nvCxnSpPr>
          <p:spPr>
            <a:xfrm rot="5400000">
              <a:off x="3805664" y="-747318"/>
              <a:ext cx="577773" cy="397904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47A0685D-EFED-4337-A7CC-246763F76B86}"/>
                </a:ext>
              </a:extLst>
            </p:cNvPr>
            <p:cNvCxnSpPr>
              <a:cxnSpLocks/>
              <a:stCxn id="2" idx="2"/>
              <a:endCxn id="8" idx="0"/>
            </p:cNvCxnSpPr>
            <p:nvPr/>
          </p:nvCxnSpPr>
          <p:spPr>
            <a:xfrm rot="16200000" flipH="1">
              <a:off x="7689837" y="-652443"/>
              <a:ext cx="577773" cy="378929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4B88239-14A7-4BFA-8B09-C1B0700D73CC}"/>
                </a:ext>
              </a:extLst>
            </p:cNvPr>
            <p:cNvCxnSpPr>
              <a:stCxn id="2" idx="2"/>
            </p:cNvCxnSpPr>
            <p:nvPr/>
          </p:nvCxnSpPr>
          <p:spPr>
            <a:xfrm flipH="1">
              <a:off x="6084073" y="953320"/>
              <a:ext cx="1" cy="5992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3BED67AF-19D3-4D20-9FCB-32422655A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34395"/>
              </p:ext>
            </p:extLst>
          </p:nvPr>
        </p:nvGraphicFramePr>
        <p:xfrm>
          <a:off x="492553" y="4453466"/>
          <a:ext cx="324879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798">
                  <a:extLst>
                    <a:ext uri="{9D8B030D-6E8A-4147-A177-3AD203B41FA5}">
                      <a16:colId xmlns:a16="http://schemas.microsoft.com/office/drawing/2014/main" val="168730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79</a:t>
                      </a:r>
                      <a:r>
                        <a:rPr lang="zh-CN" altLang="en-US" b="0" dirty="0">
                          <a:latin typeface="Georgia" panose="02040502050405020303" pitchFamily="18" charset="0"/>
                        </a:rPr>
                        <a:t>% accuracy rate</a:t>
                      </a:r>
                      <a:endParaRPr lang="en-US" altLang="zh-CN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Unqualified Recall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(1.0</a:t>
                      </a:r>
                      <a:r>
                        <a:rPr lang="zh-CN" altLang="en-US" b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| 0.0)</a:t>
                      </a:r>
                      <a:endParaRPr lang="en-GB" altLang="zh-CN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AUC </a:t>
                      </a:r>
                      <a:r>
                        <a:rPr lang="en-GB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Parameter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&lt;0.5</a:t>
                      </a:r>
                      <a:endParaRPr lang="zh-CN" altLang="en-US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270487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009653BD-1110-4587-904D-5B019BF58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55973"/>
              </p:ext>
            </p:extLst>
          </p:nvPr>
        </p:nvGraphicFramePr>
        <p:xfrm>
          <a:off x="4483526" y="4453466"/>
          <a:ext cx="32487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798">
                  <a:extLst>
                    <a:ext uri="{9D8B030D-6E8A-4147-A177-3AD203B41FA5}">
                      <a16:colId xmlns:a16="http://schemas.microsoft.com/office/drawing/2014/main" val="1918318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latin typeface="Georgia" panose="02040502050405020303" pitchFamily="18" charset="0"/>
                        </a:rPr>
                        <a:t>8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2</a:t>
                      </a:r>
                      <a:r>
                        <a:rPr lang="zh-CN" altLang="en-US" b="0" dirty="0">
                          <a:latin typeface="Georgia" panose="02040502050405020303" pitchFamily="18" charset="0"/>
                        </a:rPr>
                        <a:t>% accuracy rate</a:t>
                      </a:r>
                      <a:endParaRPr lang="en-US" altLang="zh-CN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Recall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(0.88|0.52)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9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Precision(0.88|0.52)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69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AUC </a:t>
                      </a:r>
                      <a:r>
                        <a:rPr lang="en-GB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Parameter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=0.71</a:t>
                      </a:r>
                      <a:endParaRPr lang="zh-CN" altLang="en-US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88000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9734742-5C81-4F2D-B63B-8E03CEE94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27543"/>
              </p:ext>
            </p:extLst>
          </p:nvPr>
        </p:nvGraphicFramePr>
        <p:xfrm>
          <a:off x="8442086" y="4453466"/>
          <a:ext cx="32487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798">
                  <a:extLst>
                    <a:ext uri="{9D8B030D-6E8A-4147-A177-3AD203B41FA5}">
                      <a16:colId xmlns:a16="http://schemas.microsoft.com/office/drawing/2014/main" val="1918318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86</a:t>
                      </a:r>
                      <a:r>
                        <a:rPr lang="zh-CN" altLang="en-US" b="0" dirty="0">
                          <a:latin typeface="Georgia" panose="02040502050405020303" pitchFamily="18" charset="0"/>
                        </a:rPr>
                        <a:t>% accuracy rate</a:t>
                      </a:r>
                      <a:endParaRPr lang="en-US" altLang="zh-CN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Recall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(0.88|0.55)</a:t>
                      </a:r>
                      <a:endParaRPr lang="zh-CN" altLang="en-US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9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Precision(0.88|0.55)</a:t>
                      </a:r>
                      <a:endParaRPr lang="zh-CN" altLang="en-US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73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AUC </a:t>
                      </a:r>
                      <a:r>
                        <a:rPr lang="en-GB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Parameter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=0.78</a:t>
                      </a:r>
                      <a:endParaRPr lang="zh-CN" altLang="en-US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88000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C1700A06-1815-4041-BB40-3AF0F6D4C0F8}"/>
              </a:ext>
            </a:extLst>
          </p:cNvPr>
          <p:cNvSpPr txBox="1"/>
          <p:nvPr/>
        </p:nvSpPr>
        <p:spPr>
          <a:xfrm>
            <a:off x="1708025" y="5936826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2449C9B-E5C3-4C2D-9F95-31021821D318}"/>
              </a:ext>
            </a:extLst>
          </p:cNvPr>
          <p:cNvSpPr txBox="1"/>
          <p:nvPr/>
        </p:nvSpPr>
        <p:spPr>
          <a:xfrm>
            <a:off x="9722384" y="6040449"/>
            <a:ext cx="68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C9FF3D7-90EC-4A98-B5D0-51EFF865629D}"/>
              </a:ext>
            </a:extLst>
          </p:cNvPr>
          <p:cNvSpPr txBox="1"/>
          <p:nvPr/>
        </p:nvSpPr>
        <p:spPr>
          <a:xfrm>
            <a:off x="5682673" y="6040449"/>
            <a:ext cx="68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😀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2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649C6203-EAF2-47F7-BD79-24EC81639BC3}"/>
              </a:ext>
            </a:extLst>
          </p:cNvPr>
          <p:cNvGrpSpPr/>
          <p:nvPr/>
        </p:nvGrpSpPr>
        <p:grpSpPr>
          <a:xfrm>
            <a:off x="466777" y="545778"/>
            <a:ext cx="9392396" cy="5287878"/>
            <a:chOff x="418354" y="8023"/>
            <a:chExt cx="9392396" cy="52878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811C6E0-0FF5-4277-8D5A-E258F20670FC}"/>
                </a:ext>
              </a:extLst>
            </p:cNvPr>
            <p:cNvGrpSpPr/>
            <p:nvPr/>
          </p:nvGrpSpPr>
          <p:grpSpPr>
            <a:xfrm>
              <a:off x="418354" y="8023"/>
              <a:ext cx="1913621" cy="1734144"/>
              <a:chOff x="5060175" y="1809241"/>
              <a:chExt cx="2228850" cy="1950702"/>
            </a:xfrm>
          </p:grpSpPr>
          <p:pic>
            <p:nvPicPr>
              <p:cNvPr id="4" name="Picture 4" descr="3,193 Decision Tree Stock Vector Illustration and Royalty Free Decision Tree  Clipart">
                <a:extLst>
                  <a:ext uri="{FF2B5EF4-FFF2-40B4-BE49-F238E27FC236}">
                    <a16:creationId xmlns:a16="http://schemas.microsoft.com/office/drawing/2014/main" id="{FCD6B479-FCC6-443F-BBB7-95EEADC5C5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2853" y="1809241"/>
                <a:ext cx="1843495" cy="1843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0527D4E9-4FC1-4603-8CEC-D4C807E5AA06}"/>
                  </a:ext>
                </a:extLst>
              </p:cNvPr>
              <p:cNvSpPr/>
              <p:nvPr/>
            </p:nvSpPr>
            <p:spPr>
              <a:xfrm>
                <a:off x="5060175" y="1950193"/>
                <a:ext cx="2228850" cy="1809750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1D3E232-6711-448F-930A-EE4164F6FCA5}"/>
                </a:ext>
              </a:extLst>
            </p:cNvPr>
            <p:cNvGrpSpPr/>
            <p:nvPr/>
          </p:nvGrpSpPr>
          <p:grpSpPr>
            <a:xfrm>
              <a:off x="2864820" y="115813"/>
              <a:ext cx="2010466" cy="1608840"/>
              <a:chOff x="3810750" y="246312"/>
              <a:chExt cx="2341649" cy="1809750"/>
            </a:xfrm>
          </p:grpSpPr>
          <p:pic>
            <p:nvPicPr>
              <p:cNvPr id="7" name="Picture 6" descr="Random Forest vs Lightgbm | MLJAR">
                <a:extLst>
                  <a:ext uri="{FF2B5EF4-FFF2-40B4-BE49-F238E27FC236}">
                    <a16:creationId xmlns:a16="http://schemas.microsoft.com/office/drawing/2014/main" id="{F11831B3-A96F-49E1-968B-54BB6FF65F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750" y="493178"/>
                <a:ext cx="2341649" cy="1267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6857D6D3-D1FF-43EE-9E96-AFE5A893863C}"/>
                  </a:ext>
                </a:extLst>
              </p:cNvPr>
              <p:cNvSpPr/>
              <p:nvPr/>
            </p:nvSpPr>
            <p:spPr>
              <a:xfrm>
                <a:off x="3867150" y="246312"/>
                <a:ext cx="2228850" cy="1809750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8577DCD-7450-44FC-953C-6E6A316E245E}"/>
                </a:ext>
              </a:extLst>
            </p:cNvPr>
            <p:cNvGrpSpPr/>
            <p:nvPr/>
          </p:nvGrpSpPr>
          <p:grpSpPr>
            <a:xfrm>
              <a:off x="1473299" y="2621130"/>
              <a:ext cx="2325073" cy="1763237"/>
              <a:chOff x="2502675" y="2807647"/>
              <a:chExt cx="2341648" cy="180975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DA7D4A88-C626-4BE4-84D4-436A4681AC39}"/>
                  </a:ext>
                </a:extLst>
              </p:cNvPr>
              <p:cNvGrpSpPr/>
              <p:nvPr/>
            </p:nvGrpSpPr>
            <p:grpSpPr>
              <a:xfrm>
                <a:off x="2559825" y="3188141"/>
                <a:ext cx="2257071" cy="1000131"/>
                <a:chOff x="1609725" y="2570454"/>
                <a:chExt cx="4590484" cy="2315871"/>
              </a:xfrm>
            </p:grpSpPr>
            <p:pic>
              <p:nvPicPr>
                <p:cNvPr id="2050" name="Picture 2" descr="How to tune hyper parameters using Grid Search CV | With and without a  Pipeline | Machine Learning - YouTube">
                  <a:extLst>
                    <a:ext uri="{FF2B5EF4-FFF2-40B4-BE49-F238E27FC236}">
                      <a16:creationId xmlns:a16="http://schemas.microsoft.com/office/drawing/2014/main" id="{31161399-D380-436C-BFB8-066610F55E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800" b="11862"/>
                <a:stretch/>
              </p:blipFill>
              <p:spPr bwMode="auto">
                <a:xfrm>
                  <a:off x="1609725" y="2570454"/>
                  <a:ext cx="4590484" cy="23158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D958309-1A42-4BB0-9A6E-16A72BA373C1}"/>
                    </a:ext>
                  </a:extLst>
                </p:cNvPr>
                <p:cNvSpPr/>
                <p:nvPr/>
              </p:nvSpPr>
              <p:spPr>
                <a:xfrm>
                  <a:off x="1955024" y="2680202"/>
                  <a:ext cx="3178950" cy="5429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F577B518-9BDD-467A-B7F7-9062B077160E}"/>
                    </a:ext>
                  </a:extLst>
                </p:cNvPr>
                <p:cNvSpPr/>
                <p:nvPr/>
              </p:nvSpPr>
              <p:spPr>
                <a:xfrm>
                  <a:off x="1850249" y="4243388"/>
                  <a:ext cx="3283725" cy="6429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71AA7218-65DA-4381-A0E7-44995AA60466}"/>
                  </a:ext>
                </a:extLst>
              </p:cNvPr>
              <p:cNvSpPr/>
              <p:nvPr/>
            </p:nvSpPr>
            <p:spPr>
              <a:xfrm>
                <a:off x="2502675" y="2807647"/>
                <a:ext cx="2341648" cy="1809750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8CA008DD-0AE0-47E4-9612-2C9F3099CBB7}"/>
                </a:ext>
              </a:extLst>
            </p:cNvPr>
            <p:cNvCxnSpPr>
              <a:cxnSpLocks/>
              <a:stCxn id="5" idx="2"/>
              <a:endCxn id="16" idx="0"/>
            </p:cNvCxnSpPr>
            <p:nvPr/>
          </p:nvCxnSpPr>
          <p:spPr>
            <a:xfrm rot="16200000" flipH="1">
              <a:off x="1566018" y="1551312"/>
              <a:ext cx="878962" cy="1260671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6AFF1E0D-4719-4FE6-9AFA-BF4B4918E064}"/>
                </a:ext>
              </a:extLst>
            </p:cNvPr>
            <p:cNvCxnSpPr>
              <a:stCxn id="8" idx="2"/>
              <a:endCxn id="16" idx="0"/>
            </p:cNvCxnSpPr>
            <p:nvPr/>
          </p:nvCxnSpPr>
          <p:spPr>
            <a:xfrm rot="5400000">
              <a:off x="2804707" y="1555783"/>
              <a:ext cx="896477" cy="123421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CB91ED4-60B0-4EFF-A897-7E38A9466A06}"/>
                </a:ext>
              </a:extLst>
            </p:cNvPr>
            <p:cNvGrpSpPr/>
            <p:nvPr/>
          </p:nvGrpSpPr>
          <p:grpSpPr>
            <a:xfrm>
              <a:off x="6036549" y="1532319"/>
              <a:ext cx="1913621" cy="1734144"/>
              <a:chOff x="5060175" y="1809241"/>
              <a:chExt cx="2228850" cy="1950702"/>
            </a:xfrm>
          </p:grpSpPr>
          <p:pic>
            <p:nvPicPr>
              <p:cNvPr id="26" name="Picture 4" descr="3,193 Decision Tree Stock Vector Illustration and Royalty Free Decision Tree  Clipart">
                <a:extLst>
                  <a:ext uri="{FF2B5EF4-FFF2-40B4-BE49-F238E27FC236}">
                    <a16:creationId xmlns:a16="http://schemas.microsoft.com/office/drawing/2014/main" id="{4AAAA55F-AA68-4409-9B42-D0C07720A1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2853" y="1809241"/>
                <a:ext cx="1843495" cy="1843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F3495191-C2C9-4EF9-8029-735C6B40262C}"/>
                  </a:ext>
                </a:extLst>
              </p:cNvPr>
              <p:cNvSpPr/>
              <p:nvPr/>
            </p:nvSpPr>
            <p:spPr>
              <a:xfrm>
                <a:off x="5060175" y="1950193"/>
                <a:ext cx="2228850" cy="1809750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139EDC7-E165-488A-AF3A-E88CE189955E}"/>
                </a:ext>
              </a:extLst>
            </p:cNvPr>
            <p:cNvGrpSpPr/>
            <p:nvPr/>
          </p:nvGrpSpPr>
          <p:grpSpPr>
            <a:xfrm>
              <a:off x="6028370" y="3687061"/>
              <a:ext cx="2010466" cy="1608840"/>
              <a:chOff x="3810750" y="278454"/>
              <a:chExt cx="2341649" cy="1809750"/>
            </a:xfrm>
          </p:grpSpPr>
          <p:pic>
            <p:nvPicPr>
              <p:cNvPr id="29" name="Picture 6" descr="Random Forest vs Lightgbm | MLJAR">
                <a:extLst>
                  <a:ext uri="{FF2B5EF4-FFF2-40B4-BE49-F238E27FC236}">
                    <a16:creationId xmlns:a16="http://schemas.microsoft.com/office/drawing/2014/main" id="{9910D9AA-5062-419C-9351-122F34082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750" y="493178"/>
                <a:ext cx="2341649" cy="1267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AACA37E4-01AE-44B5-9BC7-242D774738EF}"/>
                  </a:ext>
                </a:extLst>
              </p:cNvPr>
              <p:cNvSpPr/>
              <p:nvPr/>
            </p:nvSpPr>
            <p:spPr>
              <a:xfrm>
                <a:off x="3867150" y="278454"/>
                <a:ext cx="2228850" cy="1809750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90A520DF-6354-4B59-9451-05F7C1871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7065" y="2471491"/>
              <a:ext cx="2238177" cy="1040705"/>
            </a:xfrm>
            <a:prstGeom prst="bentConnector3">
              <a:avLst>
                <a:gd name="adj1" fmla="val 30635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D937559D-FB43-42DA-928C-ABABAEE117FE}"/>
                </a:ext>
              </a:extLst>
            </p:cNvPr>
            <p:cNvCxnSpPr>
              <a:cxnSpLocks/>
            </p:cNvCxnSpPr>
            <p:nvPr/>
          </p:nvCxnSpPr>
          <p:spPr>
            <a:xfrm>
              <a:off x="3780669" y="3502748"/>
              <a:ext cx="2286599" cy="988732"/>
            </a:xfrm>
            <a:prstGeom prst="bentConnector3">
              <a:avLst>
                <a:gd name="adj1" fmla="val 3033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18E4F71-5607-4232-8D1A-D596DC6C4D2F}"/>
                </a:ext>
              </a:extLst>
            </p:cNvPr>
            <p:cNvSpPr txBox="1"/>
            <p:nvPr/>
          </p:nvSpPr>
          <p:spPr>
            <a:xfrm>
              <a:off x="4683746" y="2035572"/>
              <a:ext cx="1311569" cy="4124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altLang="zh-CN" sz="1800" dirty="0">
                  <a:solidFill>
                    <a:srgbClr val="494949"/>
                  </a:solidFill>
                  <a:effectLst/>
                  <a:latin typeface="Agency FB" panose="020B0503020202020204" pitchFamily="34" charset="0"/>
                </a:rPr>
                <a:t>max depth </a:t>
              </a:r>
              <a:r>
                <a:rPr lang="en-US" altLang="zh-CN" sz="1800" dirty="0">
                  <a:solidFill>
                    <a:srgbClr val="494949"/>
                  </a:solidFill>
                  <a:effectLst/>
                  <a:latin typeface="Agency FB" panose="020B0503020202020204" pitchFamily="34" charset="0"/>
                </a:rPr>
                <a:t>= </a:t>
              </a:r>
              <a:r>
                <a:rPr lang="en-GB" altLang="zh-CN" sz="1800" dirty="0">
                  <a:solidFill>
                    <a:srgbClr val="494949"/>
                  </a:solidFill>
                  <a:effectLst/>
                  <a:latin typeface="Agency FB" panose="020B0503020202020204" pitchFamily="34" charset="0"/>
                </a:rPr>
                <a:t>8</a:t>
              </a:r>
              <a:endParaRPr lang="en-GB" altLang="zh-CN" sz="1600" dirty="0">
                <a:solidFill>
                  <a:srgbClr val="494949"/>
                </a:solidFill>
                <a:effectLst/>
                <a:latin typeface="Agency FB" panose="020B0503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5B6AEA6-F520-4BB0-8811-CC28D8F23814}"/>
                </a:ext>
              </a:extLst>
            </p:cNvPr>
            <p:cNvSpPr txBox="1"/>
            <p:nvPr/>
          </p:nvSpPr>
          <p:spPr>
            <a:xfrm>
              <a:off x="4576916" y="4471016"/>
              <a:ext cx="5233834" cy="772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altLang="zh-CN" dirty="0">
                  <a:solidFill>
                    <a:srgbClr val="494949"/>
                  </a:solidFill>
                  <a:effectLst/>
                  <a:latin typeface="Agency FB" panose="020B0503020202020204" pitchFamily="34" charset="0"/>
                </a:rPr>
                <a:t>max depth </a:t>
              </a:r>
              <a:r>
                <a:rPr lang="en-US" altLang="zh-CN" dirty="0">
                  <a:solidFill>
                    <a:srgbClr val="494949"/>
                  </a:solidFill>
                  <a:effectLst/>
                  <a:latin typeface="Agency FB" panose="020B0503020202020204" pitchFamily="34" charset="0"/>
                </a:rPr>
                <a:t>= </a:t>
              </a:r>
              <a:r>
                <a:rPr lang="en-US" altLang="zh-CN" dirty="0">
                  <a:solidFill>
                    <a:srgbClr val="494949"/>
                  </a:solidFill>
                  <a:latin typeface="Agency FB" panose="020B0503020202020204" pitchFamily="34" charset="0"/>
                </a:rPr>
                <a:t>10</a:t>
              </a:r>
            </a:p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>
                  <a:solidFill>
                    <a:srgbClr val="494949"/>
                  </a:solidFill>
                  <a:latin typeface="Agency FB" panose="020B0503020202020204" pitchFamily="34" charset="0"/>
                </a:rPr>
                <a:t>n </a:t>
              </a:r>
              <a:r>
                <a:rPr lang="en-US" altLang="zh-CN" dirty="0">
                  <a:solidFill>
                    <a:srgbClr val="494949"/>
                  </a:solidFill>
                  <a:effectLst/>
                  <a:latin typeface="Agency FB" panose="020B0503020202020204" pitchFamily="34" charset="0"/>
                </a:rPr>
                <a:t>estimator = 400</a:t>
              </a:r>
              <a:endParaRPr lang="en-GB" altLang="zh-CN" dirty="0">
                <a:solidFill>
                  <a:srgbClr val="494949"/>
                </a:solidFill>
                <a:effectLst/>
                <a:latin typeface="Agency FB" panose="020B0503020202020204" pitchFamily="34" charset="0"/>
              </a:endParaRPr>
            </a:p>
          </p:txBody>
        </p:sp>
      </p:grp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E716886-2372-4450-9912-AD7B6707F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421555"/>
              </p:ext>
            </p:extLst>
          </p:nvPr>
        </p:nvGraphicFramePr>
        <p:xfrm>
          <a:off x="8204263" y="2267566"/>
          <a:ext cx="32487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798">
                  <a:extLst>
                    <a:ext uri="{9D8B030D-6E8A-4147-A177-3AD203B41FA5}">
                      <a16:colId xmlns:a16="http://schemas.microsoft.com/office/drawing/2014/main" val="1918318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latin typeface="Georgia" panose="02040502050405020303" pitchFamily="18" charset="0"/>
                        </a:rPr>
                        <a:t>8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7</a:t>
                      </a:r>
                      <a:r>
                        <a:rPr lang="zh-CN" altLang="en-US" b="0" dirty="0">
                          <a:latin typeface="Georgia" panose="02040502050405020303" pitchFamily="18" charset="0"/>
                        </a:rPr>
                        <a:t>% accuracy rate</a:t>
                      </a:r>
                      <a:endParaRPr lang="en-US" altLang="zh-CN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Recall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(0.93|0.63)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9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Precision(0.91|0.69)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69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AUC </a:t>
                      </a:r>
                      <a:r>
                        <a:rPr lang="en-GB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Parameter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=0.78</a:t>
                      </a:r>
                      <a:endParaRPr lang="zh-CN" altLang="en-US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88000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D216B561-EE35-40E0-9154-3DCBB9D27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58325"/>
              </p:ext>
            </p:extLst>
          </p:nvPr>
        </p:nvGraphicFramePr>
        <p:xfrm>
          <a:off x="8252686" y="4290545"/>
          <a:ext cx="32487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798">
                  <a:extLst>
                    <a:ext uri="{9D8B030D-6E8A-4147-A177-3AD203B41FA5}">
                      <a16:colId xmlns:a16="http://schemas.microsoft.com/office/drawing/2014/main" val="1918318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latin typeface="Georgia" panose="02040502050405020303" pitchFamily="18" charset="0"/>
                        </a:rPr>
                        <a:t>8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7</a:t>
                      </a:r>
                      <a:r>
                        <a:rPr lang="zh-CN" altLang="en-US" b="0" dirty="0">
                          <a:latin typeface="Georgia" panose="02040502050405020303" pitchFamily="18" charset="0"/>
                        </a:rPr>
                        <a:t>% accuracy rate</a:t>
                      </a:r>
                      <a:endParaRPr lang="en-US" altLang="zh-CN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Recall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(0.94|0.57)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9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Precision(0.90|0.71)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69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CN" b="0" dirty="0">
                          <a:latin typeface="Georgia" panose="02040502050405020303" pitchFamily="18" charset="0"/>
                        </a:rPr>
                        <a:t>AUC </a:t>
                      </a:r>
                      <a:r>
                        <a:rPr lang="en-GB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Parameter</a:t>
                      </a:r>
                      <a:r>
                        <a:rPr lang="en-US" altLang="zh-CN" b="0" dirty="0">
                          <a:latin typeface="Georgia" panose="02040502050405020303" pitchFamily="18" charset="0"/>
                        </a:rPr>
                        <a:t>=0.76</a:t>
                      </a:r>
                      <a:endParaRPr lang="zh-CN" altLang="en-US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88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78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组合 1026">
            <a:extLst>
              <a:ext uri="{FF2B5EF4-FFF2-40B4-BE49-F238E27FC236}">
                <a16:creationId xmlns:a16="http://schemas.microsoft.com/office/drawing/2014/main" id="{DB62B30F-0622-48D3-80CD-469BEADEEF79}"/>
              </a:ext>
            </a:extLst>
          </p:cNvPr>
          <p:cNvGrpSpPr/>
          <p:nvPr/>
        </p:nvGrpSpPr>
        <p:grpSpPr>
          <a:xfrm>
            <a:off x="1371907" y="1076110"/>
            <a:ext cx="9245191" cy="4579473"/>
            <a:chOff x="1371907" y="1076110"/>
            <a:chExt cx="9245191" cy="457947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3260890-510F-4955-BD21-BC91BA676C28}"/>
                </a:ext>
              </a:extLst>
            </p:cNvPr>
            <p:cNvSpPr/>
            <p:nvPr/>
          </p:nvSpPr>
          <p:spPr>
            <a:xfrm>
              <a:off x="4649331" y="2457437"/>
              <a:ext cx="1913621" cy="1871372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892B974-6122-4A38-9EE7-92B4CE4ACE11}"/>
                </a:ext>
              </a:extLst>
            </p:cNvPr>
            <p:cNvSpPr/>
            <p:nvPr/>
          </p:nvSpPr>
          <p:spPr>
            <a:xfrm>
              <a:off x="1371907" y="2465117"/>
              <a:ext cx="2682240" cy="797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Georgia" panose="02040502050405020303" pitchFamily="18" charset="0"/>
                </a:rPr>
                <a:t>Customer Dataset A</a:t>
              </a:r>
            </a:p>
            <a:p>
              <a:pPr algn="ctr"/>
              <a:r>
                <a:rPr lang="en-US" altLang="zh-CN" b="1" dirty="0">
                  <a:latin typeface="Georgia" panose="02040502050405020303" pitchFamily="18" charset="0"/>
                </a:rPr>
                <a:t>(no</a:t>
              </a:r>
              <a:r>
                <a:rPr lang="zh-CN" altLang="en-US" b="1" dirty="0"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latin typeface="Georgia" panose="02040502050405020303" pitchFamily="18" charset="0"/>
                </a:rPr>
                <a:t>5G Label)</a:t>
              </a:r>
              <a:endParaRPr lang="en-US" altLang="zh-CN" sz="1800" b="1" dirty="0">
                <a:latin typeface="Georgia" panose="02040502050405020303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4EBC9E4-462E-4F88-A9D2-78E89C0FC916}"/>
                </a:ext>
              </a:extLst>
            </p:cNvPr>
            <p:cNvSpPr/>
            <p:nvPr/>
          </p:nvSpPr>
          <p:spPr>
            <a:xfrm>
              <a:off x="7565252" y="1076110"/>
              <a:ext cx="3051846" cy="797365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Georgia" panose="02040502050405020303" pitchFamily="18" charset="0"/>
                </a:rPr>
                <a:t>Predicted users of 5G in A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DCA72E8-B59D-47EE-82AD-75796D8F1262}"/>
                </a:ext>
              </a:extLst>
            </p:cNvPr>
            <p:cNvSpPr/>
            <p:nvPr/>
          </p:nvSpPr>
          <p:spPr>
            <a:xfrm>
              <a:off x="7565251" y="2279689"/>
              <a:ext cx="3051847" cy="797365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Georgia" panose="02040502050405020303" pitchFamily="18" charset="0"/>
                </a:rPr>
                <a:t>Predicted non-users of 5G in A</a:t>
              </a:r>
            </a:p>
          </p:txBody>
        </p:sp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E3D45151-BA5E-42E5-A933-A592D5E14E5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6562952" y="1474793"/>
              <a:ext cx="1002300" cy="1918330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95EC9177-367C-46B2-8C29-1CF3DB9BE9ED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V="1">
              <a:off x="6562952" y="2678372"/>
              <a:ext cx="1002299" cy="714751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The Beginner&amp;#39;s Guide To Machine Learning">
              <a:extLst>
                <a:ext uri="{FF2B5EF4-FFF2-40B4-BE49-F238E27FC236}">
                  <a16:creationId xmlns:a16="http://schemas.microsoft.com/office/drawing/2014/main" id="{97FD2696-2816-4B42-A149-FF19FD9F8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0" t="10165" r="10069" b="10362"/>
            <a:stretch/>
          </p:blipFill>
          <p:spPr bwMode="auto">
            <a:xfrm>
              <a:off x="4748891" y="2628628"/>
              <a:ext cx="1714500" cy="1203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4A2C30F-4D8F-4648-A0A6-977A6DB38F2E}"/>
                </a:ext>
              </a:extLst>
            </p:cNvPr>
            <p:cNvSpPr txBox="1"/>
            <p:nvPr/>
          </p:nvSpPr>
          <p:spPr>
            <a:xfrm>
              <a:off x="4982413" y="3884613"/>
              <a:ext cx="1247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gency FB" panose="020B0503020202020204" pitchFamily="34" charset="0"/>
                </a:rPr>
                <a:t>Final Model</a:t>
              </a:r>
              <a:endParaRPr lang="zh-CN" altLang="en-US" sz="2400" dirty="0">
                <a:latin typeface="Agency FB" panose="020B0503020202020204" pitchFamily="34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221E8CC7-2ED9-4215-95DF-904695A1DABC}"/>
                </a:ext>
              </a:extLst>
            </p:cNvPr>
            <p:cNvSpPr/>
            <p:nvPr/>
          </p:nvSpPr>
          <p:spPr>
            <a:xfrm>
              <a:off x="7565252" y="3654639"/>
              <a:ext cx="3051846" cy="797365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Georgia" panose="02040502050405020303" pitchFamily="18" charset="0"/>
                </a:rPr>
                <a:t>Predicted users of 5G in B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7DC92DC-679F-4A82-93B7-3C04C615A898}"/>
                </a:ext>
              </a:extLst>
            </p:cNvPr>
            <p:cNvSpPr/>
            <p:nvPr/>
          </p:nvSpPr>
          <p:spPr>
            <a:xfrm>
              <a:off x="7565252" y="4858218"/>
              <a:ext cx="3051846" cy="797365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Georgia" panose="02040502050405020303" pitchFamily="18" charset="0"/>
                </a:rPr>
                <a:t>Predicted non-users of 5G in B</a:t>
              </a:r>
            </a:p>
          </p:txBody>
        </p:sp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F60477A4-9F8C-46CA-8378-6DED35D4C9B9}"/>
                </a:ext>
              </a:extLst>
            </p:cNvPr>
            <p:cNvCxnSpPr>
              <a:cxnSpLocks/>
              <a:stCxn id="5" idx="3"/>
              <a:endCxn id="29" idx="1"/>
            </p:cNvCxnSpPr>
            <p:nvPr/>
          </p:nvCxnSpPr>
          <p:spPr>
            <a:xfrm>
              <a:off x="6562952" y="3393123"/>
              <a:ext cx="1002300" cy="660199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3876FE02-4678-4E19-9934-B26FBEF0685F}"/>
                </a:ext>
              </a:extLst>
            </p:cNvPr>
            <p:cNvCxnSpPr>
              <a:cxnSpLocks/>
              <a:stCxn id="5" idx="3"/>
              <a:endCxn id="30" idx="1"/>
            </p:cNvCxnSpPr>
            <p:nvPr/>
          </p:nvCxnSpPr>
          <p:spPr>
            <a:xfrm>
              <a:off x="6562952" y="3393123"/>
              <a:ext cx="1002300" cy="1863778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05E6F7BC-4B7C-4899-8BA5-ADAEC8E77C3F}"/>
                </a:ext>
              </a:extLst>
            </p:cNvPr>
            <p:cNvSpPr/>
            <p:nvPr/>
          </p:nvSpPr>
          <p:spPr>
            <a:xfrm>
              <a:off x="1371907" y="3651523"/>
              <a:ext cx="2682240" cy="797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Georgia" panose="02040502050405020303" pitchFamily="18" charset="0"/>
                </a:rPr>
                <a:t>Customer Dataset B</a:t>
              </a:r>
            </a:p>
            <a:p>
              <a:pPr algn="ctr"/>
              <a:r>
                <a:rPr lang="en-US" altLang="zh-CN" b="1" dirty="0">
                  <a:latin typeface="Georgia" panose="02040502050405020303" pitchFamily="18" charset="0"/>
                </a:rPr>
                <a:t>(no</a:t>
              </a:r>
              <a:r>
                <a:rPr lang="zh-CN" altLang="en-US" b="1" dirty="0">
                  <a:latin typeface="Georgia" panose="02040502050405020303" pitchFamily="18" charset="0"/>
                </a:rPr>
                <a:t> </a:t>
              </a:r>
              <a:r>
                <a:rPr lang="en-US" altLang="zh-CN" b="1" dirty="0">
                  <a:latin typeface="Georgia" panose="02040502050405020303" pitchFamily="18" charset="0"/>
                </a:rPr>
                <a:t>5G Label)</a:t>
              </a:r>
              <a:endParaRPr lang="en-US" altLang="zh-CN" sz="1800" b="1" dirty="0">
                <a:latin typeface="Georgia" panose="02040502050405020303" pitchFamily="18" charset="0"/>
              </a:endParaRPr>
            </a:p>
          </p:txBody>
        </p:sp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BEDDE190-B682-4917-902B-F37ABC52D64B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4054147" y="2863800"/>
              <a:ext cx="595184" cy="529323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4897D982-27BC-4929-840C-787949E18798}"/>
                </a:ext>
              </a:extLst>
            </p:cNvPr>
            <p:cNvCxnSpPr>
              <a:cxnSpLocks/>
              <a:stCxn id="39" idx="3"/>
              <a:endCxn id="5" idx="1"/>
            </p:cNvCxnSpPr>
            <p:nvPr/>
          </p:nvCxnSpPr>
          <p:spPr>
            <a:xfrm flipV="1">
              <a:off x="4054147" y="3393123"/>
              <a:ext cx="595184" cy="657083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26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98A55B-5FA4-EE47-A888-7B6DEC68CAFB}"/>
              </a:ext>
            </a:extLst>
          </p:cNvPr>
          <p:cNvSpPr txBox="1"/>
          <p:nvPr/>
        </p:nvSpPr>
        <p:spPr>
          <a:xfrm>
            <a:off x="5095875" y="102096"/>
            <a:ext cx="698182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Introduce contract machines</a:t>
            </a:r>
          </a:p>
          <a:p>
            <a:r>
              <a:rPr lang="en" altLang="zh-CN" sz="1600" dirty="0">
                <a:solidFill>
                  <a:srgbClr val="0E101A"/>
                </a:solidFill>
                <a:latin typeface="Georgia" panose="02040502050405020303" pitchFamily="18" charset="0"/>
              </a:rPr>
              <a:t>Bind users through contract purchases and extend the usage time.</a:t>
            </a:r>
            <a:endParaRPr lang="en" altLang="zh-CN" sz="1600" b="1" dirty="0">
              <a:solidFill>
                <a:srgbClr val="0070C0"/>
              </a:solidFill>
              <a:latin typeface="Georgia" panose="02040502050405020303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" altLang="zh-CN" sz="1600" b="1" dirty="0">
              <a:solidFill>
                <a:srgbClr val="0E101A"/>
              </a:solidFill>
              <a:latin typeface="Georgia" panose="02040502050405020303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I</a:t>
            </a:r>
            <a:r>
              <a:rPr lang="en" altLang="zh-C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mprove the accuracy of marketing</a:t>
            </a:r>
          </a:p>
          <a:p>
            <a:r>
              <a:rPr lang="en" altLang="zh-CN" sz="1600" dirty="0">
                <a:solidFill>
                  <a:srgbClr val="0E101A"/>
                </a:solidFill>
                <a:latin typeface="Georgia" panose="02040502050405020303" pitchFamily="18" charset="0"/>
              </a:rPr>
              <a:t>Diversify package products and provide personalized services. For example,</a:t>
            </a:r>
          </a:p>
          <a:p>
            <a:r>
              <a:rPr lang="en" altLang="zh-CN" sz="1600" dirty="0">
                <a:solidFill>
                  <a:srgbClr val="0E101A"/>
                </a:solidFill>
                <a:latin typeface="Georgia" panose="02040502050405020303" pitchFamily="18" charset="0"/>
              </a:rPr>
              <a:t> launch different traffic and voice combinations and terminal application-oriented traffic packages</a:t>
            </a:r>
            <a:r>
              <a:rPr lang="en-US" altLang="zh-CN" sz="1600" dirty="0">
                <a:solidFill>
                  <a:srgbClr val="0E101A"/>
                </a:solidFill>
                <a:latin typeface="Georgia" panose="02040502050405020303" pitchFamily="18" charset="0"/>
              </a:rPr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sz="1600" dirty="0">
                <a:solidFill>
                  <a:srgbClr val="0E101A"/>
                </a:solidFill>
                <a:latin typeface="Georgia" panose="02040502050405020303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Lower the threshold of 5G usage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sz="1600" dirty="0">
                <a:solidFill>
                  <a:srgbClr val="0E101A"/>
                </a:solidFill>
                <a:latin typeface="Georgia" panose="02040502050405020303" pitchFamily="18" charset="0"/>
              </a:rPr>
              <a:t>Set reasonable and favorable package prices according to different users’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sz="1600" dirty="0">
                <a:solidFill>
                  <a:srgbClr val="0E101A"/>
                </a:solidFill>
                <a:latin typeface="Georgia" panose="02040502050405020303" pitchFamily="18" charset="0"/>
              </a:rPr>
              <a:t>consumption levels and needs. Carry out " ¥1 to open 5G package" and other promotional activities.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" altLang="zh-CN" sz="1600" dirty="0">
              <a:solidFill>
                <a:srgbClr val="0E101A"/>
              </a:solidFill>
              <a:latin typeface="Georgia" panose="02040502050405020303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Combine packages with intelligent services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sz="1600" dirty="0">
                <a:solidFill>
                  <a:srgbClr val="0E101A"/>
                </a:solidFill>
                <a:latin typeface="Georgia" panose="02040502050405020303" pitchFamily="18" charset="0"/>
              </a:rPr>
              <a:t>Optimize 5g packages for families and enterprises. Increase cooperation with terminal manufacturers. Provide services such as "smart family", "smart enterprise", "smart city", etc.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" altLang="zh-CN" sz="1600" dirty="0">
              <a:solidFill>
                <a:srgbClr val="0E101A"/>
              </a:solidFill>
              <a:latin typeface="Georgia" panose="02040502050405020303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Improve 5G competitiveness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sz="1600" dirty="0">
                <a:solidFill>
                  <a:srgbClr val="0E101A"/>
                </a:solidFill>
                <a:latin typeface="Georgia" panose="02040502050405020303" pitchFamily="18" charset="0"/>
              </a:rPr>
              <a:t>Conduct market analysis on competing products. Increase advertising and other promotional efforts to increase market share.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E3AF91-5DD4-4DAD-AEA1-32D56BFAA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8" y="303590"/>
            <a:ext cx="4314327" cy="58967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429F4F-2502-46B1-801A-A4EAD0D39C76}"/>
              </a:ext>
            </a:extLst>
          </p:cNvPr>
          <p:cNvSpPr/>
          <p:nvPr/>
        </p:nvSpPr>
        <p:spPr>
          <a:xfrm>
            <a:off x="359327" y="303591"/>
            <a:ext cx="4314327" cy="5896742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10B738-4A17-4A1A-BC25-7595554C6BB5}"/>
              </a:ext>
            </a:extLst>
          </p:cNvPr>
          <p:cNvSpPr txBox="1"/>
          <p:nvPr/>
        </p:nvSpPr>
        <p:spPr>
          <a:xfrm>
            <a:off x="1510252" y="2467130"/>
            <a:ext cx="2273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Marketing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Strategy</a:t>
            </a:r>
            <a:endParaRPr kumimoji="1" lang="zh-CN" altLang="en-US" sz="4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1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乐高玩具&#10;&#10;中度可信度描述已自动生成">
            <a:extLst>
              <a:ext uri="{FF2B5EF4-FFF2-40B4-BE49-F238E27FC236}">
                <a16:creationId xmlns:a16="http://schemas.microsoft.com/office/drawing/2014/main" id="{4F3102CF-DDDE-4B66-9E27-7D1B21A0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239897F-B8E0-4FB9-8D39-E5897B0264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7A306-D0D7-4EAE-90BB-221863EE1202}"/>
              </a:ext>
            </a:extLst>
          </p:cNvPr>
          <p:cNvSpPr txBox="1"/>
          <p:nvPr/>
        </p:nvSpPr>
        <p:spPr>
          <a:xfrm>
            <a:off x="152400" y="77373"/>
            <a:ext cx="9963150" cy="10618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atin typeface="Agency FB" panose="020B0503020202020204" pitchFamily="34" charset="0"/>
                <a:cs typeface="Times New Roman" panose="02020603050405020304" pitchFamily="18" charset="0"/>
              </a:rPr>
              <a:t>         </a:t>
            </a:r>
            <a:r>
              <a:rPr lang="en-US" altLang="zh-CN" sz="6000" dirty="0">
                <a:latin typeface="Agency FB" panose="020B0503020202020204" pitchFamily="34" charset="0"/>
                <a:cs typeface="Times New Roman" panose="02020603050405020304" pitchFamily="18" charset="0"/>
              </a:rPr>
              <a:t>Context</a:t>
            </a:r>
            <a:endParaRPr lang="en-US" altLang="zh-CN" sz="54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4000" dirty="0">
                <a:latin typeface="Agency FB" panose="020B0503020202020204" pitchFamily="34" charset="0"/>
                <a:cs typeface="Times New Roman" panose="02020603050405020304" pitchFamily="18" charset="0"/>
              </a:rPr>
              <a:t>Dataset EDA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4000" dirty="0">
                <a:latin typeface="Agency FB" panose="020B0503020202020204" pitchFamily="34" charset="0"/>
                <a:cs typeface="Times New Roman" panose="02020603050405020304" pitchFamily="18" charset="0"/>
              </a:rPr>
              <a:t>Data 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4000" dirty="0">
                <a:latin typeface="Agency FB" panose="020B0503020202020204" pitchFamily="34" charset="0"/>
                <a:cs typeface="Times New Roman" panose="02020603050405020304" pitchFamily="18" charset="0"/>
              </a:rPr>
              <a:t>Model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4000" dirty="0">
                <a:latin typeface="Agency FB" panose="020B0503020202020204" pitchFamily="34" charset="0"/>
                <a:cs typeface="Times New Roman" panose="02020603050405020304" pitchFamily="18" charset="0"/>
              </a:rPr>
              <a:t>Model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4000" dirty="0">
                <a:latin typeface="Agency FB" panose="020B0503020202020204" pitchFamily="34" charset="0"/>
                <a:cs typeface="Times New Roman" panose="02020603050405020304" pitchFamily="18" charset="0"/>
              </a:rPr>
              <a:t>Parameter 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4000" dirty="0">
                <a:latin typeface="Agency FB" panose="020B0503020202020204" pitchFamily="34" charset="0"/>
                <a:cs typeface="Times New Roman" panose="02020603050405020304" pitchFamily="18" charset="0"/>
              </a:rPr>
              <a:t>Model Deployment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zh-CN" sz="4000" i="0" dirty="0">
                <a:latin typeface="Agency FB" panose="020B0503020202020204" pitchFamily="34" charset="0"/>
              </a:rPr>
              <a:t>Business Analysis</a:t>
            </a:r>
            <a:endParaRPr lang="zh-CN" altLang="en-US" sz="4000" dirty="0">
              <a:latin typeface="Agency FB" panose="020B0503020202020204" pitchFamily="34" charset="0"/>
            </a:endParaRPr>
          </a:p>
          <a:p>
            <a:pPr algn="ctr"/>
            <a:endParaRPr lang="en-US" altLang="zh-CN" sz="28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842FA92-07F8-4D00-A3A8-850C2735B125}"/>
              </a:ext>
            </a:extLst>
          </p:cNvPr>
          <p:cNvGrpSpPr/>
          <p:nvPr/>
        </p:nvGrpSpPr>
        <p:grpSpPr>
          <a:xfrm>
            <a:off x="4333875" y="1476374"/>
            <a:ext cx="8904463" cy="5057771"/>
            <a:chOff x="2826501" y="513137"/>
            <a:chExt cx="10615872" cy="556381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60563BA-5E31-42CE-9584-CF8E9E8C4B67}"/>
                </a:ext>
              </a:extLst>
            </p:cNvPr>
            <p:cNvSpPr txBox="1"/>
            <p:nvPr/>
          </p:nvSpPr>
          <p:spPr>
            <a:xfrm>
              <a:off x="6153669" y="532123"/>
              <a:ext cx="6096000" cy="2757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altLang="zh-CN" sz="1400" b="1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EDA</a:t>
              </a:r>
              <a:endParaRPr lang="zh-CN" altLang="en-US" sz="1400" b="1" dirty="0">
                <a:latin typeface="Agency FB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BD8DD0D-77D6-46DB-A47D-C1B3F0843488}"/>
                </a:ext>
              </a:extLst>
            </p:cNvPr>
            <p:cNvSpPr txBox="1"/>
            <p:nvPr/>
          </p:nvSpPr>
          <p:spPr>
            <a:xfrm>
              <a:off x="7346373" y="1217533"/>
              <a:ext cx="6096000" cy="2757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altLang="zh-CN" sz="1400" b="1" i="0" dirty="0">
                  <a:latin typeface="Agency FB" panose="020B0503020202020204" pitchFamily="34" charset="0"/>
                </a:rPr>
                <a:t>Data Processing</a:t>
              </a:r>
              <a:endParaRPr lang="zh-CN" altLang="en-US" sz="1400" b="1" dirty="0">
                <a:latin typeface="Agency FB" panose="020B0503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A6082A2-4BF8-4BC6-A9C1-4C60CCD74D87}"/>
                </a:ext>
              </a:extLst>
            </p:cNvPr>
            <p:cNvSpPr txBox="1"/>
            <p:nvPr/>
          </p:nvSpPr>
          <p:spPr>
            <a:xfrm>
              <a:off x="10139791" y="2742756"/>
              <a:ext cx="2585518" cy="2757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altLang="zh-CN" sz="1400" b="1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Parameter Tuning</a:t>
              </a:r>
              <a:endParaRPr lang="zh-CN" altLang="en-US" sz="1400" b="1" dirty="0">
                <a:latin typeface="Agency FB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94B095-D8CC-41DD-98CC-0189E3146B4D}"/>
                </a:ext>
              </a:extLst>
            </p:cNvPr>
            <p:cNvSpPr txBox="1"/>
            <p:nvPr/>
          </p:nvSpPr>
          <p:spPr>
            <a:xfrm>
              <a:off x="6153669" y="3901741"/>
              <a:ext cx="6096000" cy="2757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altLang="zh-CN" sz="1400" b="1" i="0" dirty="0">
                  <a:latin typeface="Agency FB" panose="020B0503020202020204" pitchFamily="34" charset="0"/>
                </a:rPr>
                <a:t>Classification</a:t>
              </a:r>
              <a:endParaRPr lang="zh-CN" altLang="en-US" sz="1400" b="1" dirty="0">
                <a:latin typeface="Agency FB" panose="020B0503020202020204" pitchFamily="34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9CBDE53-34BD-4586-A025-289FA13E4206}"/>
                </a:ext>
              </a:extLst>
            </p:cNvPr>
            <p:cNvGrpSpPr/>
            <p:nvPr/>
          </p:nvGrpSpPr>
          <p:grpSpPr>
            <a:xfrm>
              <a:off x="2826501" y="513137"/>
              <a:ext cx="8451445" cy="5563814"/>
              <a:chOff x="2826501" y="513137"/>
              <a:chExt cx="8451445" cy="5563814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015973A-211B-42A7-8FEB-B107786FE08C}"/>
                  </a:ext>
                </a:extLst>
              </p:cNvPr>
              <p:cNvSpPr/>
              <p:nvPr/>
            </p:nvSpPr>
            <p:spPr>
              <a:xfrm>
                <a:off x="2826501" y="513137"/>
                <a:ext cx="2983576" cy="212805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ACF507-B4D7-4E92-B344-1943B8984090}"/>
                  </a:ext>
                </a:extLst>
              </p:cNvPr>
              <p:cNvSpPr/>
              <p:nvPr/>
            </p:nvSpPr>
            <p:spPr>
              <a:xfrm>
                <a:off x="2826501" y="4645601"/>
                <a:ext cx="2983576" cy="14313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5857DEA0-4A99-4061-93D5-8EB98272A0E1}"/>
                  </a:ext>
                </a:extLst>
              </p:cNvPr>
              <p:cNvSpPr/>
              <p:nvPr/>
            </p:nvSpPr>
            <p:spPr>
              <a:xfrm>
                <a:off x="2902700" y="597650"/>
                <a:ext cx="2840875" cy="59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with 5G Label</a:t>
                </a:r>
                <a:endParaRPr lang="zh-CN" altLang="en-US" sz="1400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C0603421-25EB-4978-9948-714E9842E93B}"/>
                  </a:ext>
                </a:extLst>
              </p:cNvPr>
              <p:cNvSpPr/>
              <p:nvPr/>
            </p:nvSpPr>
            <p:spPr>
              <a:xfrm>
                <a:off x="2902701" y="1282064"/>
                <a:ext cx="2840874" cy="5902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A (No Label)</a:t>
                </a:r>
                <a:endParaRPr lang="zh-CN" altLang="en-US" sz="1400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2EFE0E33-08ED-4356-A6B4-F1107BDA3D39}"/>
                  </a:ext>
                </a:extLst>
              </p:cNvPr>
              <p:cNvSpPr/>
              <p:nvPr/>
            </p:nvSpPr>
            <p:spPr>
              <a:xfrm>
                <a:off x="2902701" y="1966478"/>
                <a:ext cx="2840874" cy="5902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B (No Label)</a:t>
                </a:r>
                <a:endParaRPr lang="zh-CN" altLang="en-US" sz="1400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54518F6-4165-4437-81CD-F02CF6CC3027}"/>
                  </a:ext>
                </a:extLst>
              </p:cNvPr>
              <p:cNvSpPr/>
              <p:nvPr/>
            </p:nvSpPr>
            <p:spPr>
              <a:xfrm>
                <a:off x="8882669" y="522836"/>
                <a:ext cx="2385752" cy="212805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73A295A1-6923-465B-B689-F66AA341BD6A}"/>
                  </a:ext>
                </a:extLst>
              </p:cNvPr>
              <p:cNvSpPr/>
              <p:nvPr/>
            </p:nvSpPr>
            <p:spPr>
              <a:xfrm>
                <a:off x="8949169" y="597650"/>
                <a:ext cx="2252751" cy="590204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GB" altLang="zh-CN" sz="1400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Logistic Regression</a:t>
                </a:r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CD11CE85-1447-4363-9C84-0FC5B2A3B3B8}"/>
                  </a:ext>
                </a:extLst>
              </p:cNvPr>
              <p:cNvSpPr/>
              <p:nvPr/>
            </p:nvSpPr>
            <p:spPr>
              <a:xfrm>
                <a:off x="8949168" y="1282064"/>
                <a:ext cx="2252751" cy="590204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Decision </a:t>
                </a:r>
                <a:r>
                  <a:rPr lang="en-US" altLang="zh-CN" sz="1400">
                    <a:latin typeface="Georgia" panose="02040502050405020303" pitchFamily="18" charset="0"/>
                    <a:cs typeface="Times New Roman" panose="02020603050405020304" pitchFamily="18" charset="0"/>
                  </a:rPr>
                  <a:t>Tree </a:t>
                </a:r>
                <a:endParaRPr lang="zh-CN" altLang="en-US" sz="1400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B8EF67E9-7CAD-4D9C-B884-1638D42F591F}"/>
                  </a:ext>
                </a:extLst>
              </p:cNvPr>
              <p:cNvSpPr/>
              <p:nvPr/>
            </p:nvSpPr>
            <p:spPr>
              <a:xfrm>
                <a:off x="8949168" y="1966478"/>
                <a:ext cx="2252751" cy="590204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latin typeface="Georgia" panose="02040502050405020303" pitchFamily="18" charset="0"/>
                    <a:cs typeface="Times New Roman" panose="02020603050405020304" pitchFamily="18" charset="0"/>
                  </a:rPr>
                  <a:t>Random Forest</a:t>
                </a:r>
                <a:endParaRPr lang="zh-CN" altLang="en-US" sz="1400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连接符: 肘形 23">
                <a:extLst>
                  <a:ext uri="{FF2B5EF4-FFF2-40B4-BE49-F238E27FC236}">
                    <a16:creationId xmlns:a16="http://schemas.microsoft.com/office/drawing/2014/main" id="{76615941-C06A-4687-BA1B-A39962B0CB6E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>
                <a:off x="5743575" y="892752"/>
                <a:ext cx="3139094" cy="694113"/>
              </a:xfrm>
              <a:prstGeom prst="bentConnector3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F89C404-EA7F-440F-9CD2-773C1DF1075E}"/>
                  </a:ext>
                </a:extLst>
              </p:cNvPr>
              <p:cNvSpPr/>
              <p:nvPr/>
            </p:nvSpPr>
            <p:spPr>
              <a:xfrm>
                <a:off x="8892194" y="3170786"/>
                <a:ext cx="2385752" cy="7344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C43D44D5-56AF-4AF9-AD4A-808E36CD87C9}"/>
                  </a:ext>
                </a:extLst>
              </p:cNvPr>
              <p:cNvSpPr/>
              <p:nvPr/>
            </p:nvSpPr>
            <p:spPr>
              <a:xfrm>
                <a:off x="8949169" y="3245600"/>
                <a:ext cx="2252751" cy="59020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altLang="zh-CN" sz="1400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Final Model</a:t>
                </a:r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4791914F-942C-428E-A9DA-5149B9E999C9}"/>
                  </a:ext>
                </a:extLst>
              </p:cNvPr>
              <p:cNvCxnSpPr>
                <a:cxnSpLocks/>
                <a:stCxn id="20" idx="2"/>
                <a:endCxn id="25" idx="0"/>
              </p:cNvCxnSpPr>
              <p:nvPr/>
            </p:nvCxnSpPr>
            <p:spPr>
              <a:xfrm>
                <a:off x="10075545" y="2650894"/>
                <a:ext cx="9525" cy="51989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4BA73D7-17CB-4C66-B25D-1FD6AC152702}"/>
                  </a:ext>
                </a:extLst>
              </p:cNvPr>
              <p:cNvSpPr txBox="1"/>
              <p:nvPr/>
            </p:nvSpPr>
            <p:spPr>
              <a:xfrm>
                <a:off x="9080442" y="2735517"/>
                <a:ext cx="1190623" cy="27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GB" altLang="zh-CN" sz="1400" b="1" i="0" dirty="0">
                    <a:latin typeface="Agency FB" panose="020B0503020202020204" pitchFamily="34" charset="0"/>
                  </a:rPr>
                  <a:t>E</a:t>
                </a:r>
                <a:r>
                  <a:rPr lang="en-US" altLang="zh-CN" sz="1400" b="1" i="0" dirty="0">
                    <a:latin typeface="Agency FB" panose="020B0503020202020204" pitchFamily="34" charset="0"/>
                  </a:rPr>
                  <a:t>valuation</a:t>
                </a:r>
                <a:endParaRPr lang="zh-CN" altLang="en-US" sz="1400" b="1" dirty="0">
                  <a:latin typeface="Agency FB" panose="020B0503020202020204" pitchFamily="34" charset="0"/>
                </a:endParaRPr>
              </a:p>
            </p:txBody>
          </p:sp>
          <p:cxnSp>
            <p:nvCxnSpPr>
              <p:cNvPr id="30" name="连接符: 肘形 29">
                <a:extLst>
                  <a:ext uri="{FF2B5EF4-FFF2-40B4-BE49-F238E27FC236}">
                    <a16:creationId xmlns:a16="http://schemas.microsoft.com/office/drawing/2014/main" id="{A0E66688-544C-41E9-B4A4-13135BA58C34}"/>
                  </a:ext>
                </a:extLst>
              </p:cNvPr>
              <p:cNvCxnSpPr>
                <a:cxnSpLocks/>
                <a:stCxn id="18" idx="3"/>
                <a:endCxn id="19" idx="3"/>
              </p:cNvCxnSpPr>
              <p:nvPr/>
            </p:nvCxnSpPr>
            <p:spPr>
              <a:xfrm>
                <a:off x="5743575" y="1577166"/>
                <a:ext cx="12700" cy="684414"/>
              </a:xfrm>
              <a:prstGeom prst="bentConnector3">
                <a:avLst>
                  <a:gd name="adj1" fmla="val 180000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FB8C8FA8-E621-4424-8A84-3AB4B82FF53F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5988800" y="1947494"/>
                <a:ext cx="2903394" cy="1590524"/>
              </a:xfrm>
              <a:prstGeom prst="bentConnector3">
                <a:avLst>
                  <a:gd name="adj1" fmla="val 13257"/>
                </a:avLst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49C83C99-04F8-4C4D-978F-BB35A654D43F}"/>
                  </a:ext>
                </a:extLst>
              </p:cNvPr>
              <p:cNvSpPr/>
              <p:nvPr/>
            </p:nvSpPr>
            <p:spPr>
              <a:xfrm>
                <a:off x="2902701" y="4730114"/>
                <a:ext cx="2853574" cy="59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A (with 5G Label)</a:t>
                </a:r>
                <a:endParaRPr lang="zh-CN" altLang="en-US" sz="1400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4F709A3C-2F25-4593-8F89-A5EF36977224}"/>
                  </a:ext>
                </a:extLst>
              </p:cNvPr>
              <p:cNvSpPr/>
              <p:nvPr/>
            </p:nvSpPr>
            <p:spPr>
              <a:xfrm>
                <a:off x="2902701" y="5414528"/>
                <a:ext cx="2853574" cy="59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B (with 5G Label)</a:t>
                </a:r>
                <a:endParaRPr lang="zh-CN" altLang="en-US" sz="1400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" name="连接符: 肘形 35">
                <a:extLst>
                  <a:ext uri="{FF2B5EF4-FFF2-40B4-BE49-F238E27FC236}">
                    <a16:creationId xmlns:a16="http://schemas.microsoft.com/office/drawing/2014/main" id="{78D786F3-F3D0-4BF9-8C29-731F3F1E3409}"/>
                  </a:ext>
                </a:extLst>
              </p:cNvPr>
              <p:cNvCxnSpPr>
                <a:cxnSpLocks/>
                <a:stCxn id="25" idx="2"/>
                <a:endCxn id="16" idx="0"/>
              </p:cNvCxnSpPr>
              <p:nvPr/>
            </p:nvCxnSpPr>
            <p:spPr>
              <a:xfrm rot="5400000">
                <a:off x="6831505" y="1392035"/>
                <a:ext cx="740351" cy="5766781"/>
              </a:xfrm>
              <a:prstGeom prst="bentConnector3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7504BB00-A9F0-4A0F-BE7D-44306E260EC1}"/>
                  </a:ext>
                </a:extLst>
              </p:cNvPr>
              <p:cNvSpPr/>
              <p:nvPr/>
            </p:nvSpPr>
            <p:spPr>
              <a:xfrm>
                <a:off x="7958743" y="4762588"/>
                <a:ext cx="2909282" cy="1201275"/>
              </a:xfrm>
              <a:prstGeom prst="roundRect">
                <a:avLst/>
              </a:prstGeom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altLang="zh-CN" sz="1400" i="0" dirty="0">
                    <a:solidFill>
                      <a:schemeClr val="bg1"/>
                    </a:solidFill>
                    <a:effectLst/>
                    <a:latin typeface="Georgia" panose="02040502050405020303" pitchFamily="18" charset="0"/>
                    <a:cs typeface="Times New Roman" panose="02020603050405020304" pitchFamily="18" charset="0"/>
                  </a:rPr>
                  <a:t>Recommendation</a:t>
                </a:r>
              </a:p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Georgia" panose="02040502050405020303" pitchFamily="18" charset="0"/>
                    <a:cs typeface="Times New Roman" panose="02020603050405020304" pitchFamily="18" charset="0"/>
                  </a:rPr>
                  <a:t>on</a:t>
                </a:r>
                <a:endParaRPr lang="en-US" altLang="zh-CN" sz="1400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Georgia" panose="02040502050405020303" pitchFamily="18" charset="0"/>
                    <a:cs typeface="Times New Roman" panose="02020603050405020304" pitchFamily="18" charset="0"/>
                  </a:rPr>
                  <a:t>5G Subscription Plan</a:t>
                </a:r>
                <a:endParaRPr lang="zh-CN" altLang="en-US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04B89245-0E87-4B7E-8561-73764A9668DA}"/>
                  </a:ext>
                </a:extLst>
              </p:cNvPr>
              <p:cNvCxnSpPr>
                <a:cxnSpLocks/>
                <a:stCxn id="16" idx="3"/>
                <a:endCxn id="37" idx="1"/>
              </p:cNvCxnSpPr>
              <p:nvPr/>
            </p:nvCxnSpPr>
            <p:spPr>
              <a:xfrm>
                <a:off x="5810077" y="5361276"/>
                <a:ext cx="2148666" cy="195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4660C02-A14A-47AF-B98C-6B8C9F740489}"/>
                  </a:ext>
                </a:extLst>
              </p:cNvPr>
              <p:cNvSpPr txBox="1"/>
              <p:nvPr/>
            </p:nvSpPr>
            <p:spPr>
              <a:xfrm>
                <a:off x="5962822" y="4955741"/>
                <a:ext cx="1597256" cy="27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GB" altLang="zh-CN" sz="1400" b="1" i="0" dirty="0">
                    <a:latin typeface="Agency FB" panose="020B0503020202020204" pitchFamily="34" charset="0"/>
                  </a:rPr>
                  <a:t>Business Analysis</a:t>
                </a:r>
                <a:endParaRPr lang="zh-CN" altLang="en-US" sz="1400" b="1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C34C304-14D7-440D-ACCB-A5F4D96E5497}"/>
                  </a:ext>
                </a:extLst>
              </p:cNvPr>
              <p:cNvSpPr txBox="1"/>
              <p:nvPr/>
            </p:nvSpPr>
            <p:spPr>
              <a:xfrm>
                <a:off x="5988800" y="5394677"/>
                <a:ext cx="1597256" cy="27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GB" altLang="zh-CN" sz="1400" b="1" i="0" dirty="0">
                    <a:latin typeface="Agency FB" panose="020B0503020202020204" pitchFamily="34" charset="0"/>
                  </a:rPr>
                  <a:t>Strategy Design</a:t>
                </a:r>
                <a:endParaRPr lang="zh-CN" altLang="en-US" sz="1400" b="1" dirty="0">
                  <a:latin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5686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98A55B-5FA4-EE47-A888-7B6DEC68CAFB}"/>
              </a:ext>
            </a:extLst>
          </p:cNvPr>
          <p:cNvSpPr txBox="1"/>
          <p:nvPr/>
        </p:nvSpPr>
        <p:spPr>
          <a:xfrm>
            <a:off x="6847793" y="3393622"/>
            <a:ext cx="5095517" cy="2787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Introduce contract machines</a:t>
            </a:r>
            <a:endParaRPr kumimoji="0" lang="e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I</a:t>
            </a: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mprove the accuracy of marketing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Lower the threshold of 5G usage</a:t>
            </a:r>
            <a:endParaRPr kumimoji="0" lang="e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Combine packages with intelligent services</a:t>
            </a:r>
            <a:endParaRPr kumimoji="0" lang="e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Improve 5G competitiveness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E3AF91-5DD4-4DAD-AEA1-32D56BFAA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8" y="303590"/>
            <a:ext cx="4314327" cy="58967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429F4F-2502-46B1-801A-A4EAD0D39C76}"/>
              </a:ext>
            </a:extLst>
          </p:cNvPr>
          <p:cNvSpPr/>
          <p:nvPr/>
        </p:nvSpPr>
        <p:spPr>
          <a:xfrm>
            <a:off x="359327" y="303591"/>
            <a:ext cx="4314327" cy="5896742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10B738-4A17-4A1A-BC25-7595554C6BB5}"/>
              </a:ext>
            </a:extLst>
          </p:cNvPr>
          <p:cNvSpPr txBox="1"/>
          <p:nvPr/>
        </p:nvSpPr>
        <p:spPr>
          <a:xfrm>
            <a:off x="1290834" y="2690312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Conclusion</a:t>
            </a:r>
            <a:endParaRPr kumimoji="1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05D09-0196-EC46-A713-29057FA9674D}"/>
              </a:ext>
            </a:extLst>
          </p:cNvPr>
          <p:cNvSpPr txBox="1"/>
          <p:nvPr/>
        </p:nvSpPr>
        <p:spPr>
          <a:xfrm>
            <a:off x="5090536" y="4187296"/>
            <a:ext cx="16626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Marketing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Strategy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F213F4-5A31-F246-B275-09EC2A236F9F}"/>
              </a:ext>
            </a:extLst>
          </p:cNvPr>
          <p:cNvSpPr txBox="1"/>
          <p:nvPr/>
        </p:nvSpPr>
        <p:spPr>
          <a:xfrm>
            <a:off x="5173892" y="1195980"/>
            <a:ext cx="14959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Technical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Aspects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70EDB6-0E57-3E46-96B6-413958CF3237}"/>
              </a:ext>
            </a:extLst>
          </p:cNvPr>
          <p:cNvSpPr txBox="1"/>
          <p:nvPr/>
        </p:nvSpPr>
        <p:spPr>
          <a:xfrm>
            <a:off x="6847793" y="130821"/>
            <a:ext cx="5021947" cy="1679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This project constructs a model to predict whether 4G users can switch to 5G users by using user information from mobile platforms.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3CD7150-4EB3-864B-9702-7274EA42063E}"/>
              </a:ext>
            </a:extLst>
          </p:cNvPr>
          <p:cNvGrpSpPr/>
          <p:nvPr/>
        </p:nvGrpSpPr>
        <p:grpSpPr>
          <a:xfrm>
            <a:off x="8004656" y="1797261"/>
            <a:ext cx="2708219" cy="1217464"/>
            <a:chOff x="1867832" y="1635175"/>
            <a:chExt cx="3235563" cy="14318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001F842-B373-EA44-8A2C-039EE0076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7832" y="1635175"/>
              <a:ext cx="1546411" cy="143186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8616E9-3A90-7C43-8158-A82D7FBB9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0350" y="1666067"/>
              <a:ext cx="1563045" cy="1370077"/>
            </a:xfrm>
            <a:prstGeom prst="rect">
              <a:avLst/>
            </a:prstGeom>
          </p:spPr>
        </p:pic>
      </p:grp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FE7962F9-6135-A84D-9E8F-70840D60C792}"/>
              </a:ext>
            </a:extLst>
          </p:cNvPr>
          <p:cNvCxnSpPr>
            <a:cxnSpLocks/>
          </p:cNvCxnSpPr>
          <p:nvPr/>
        </p:nvCxnSpPr>
        <p:spPr>
          <a:xfrm>
            <a:off x="5090536" y="3230247"/>
            <a:ext cx="69820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65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D87738-FC26-4EF1-9757-13412FD33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6"/>
          <a:stretch/>
        </p:blipFill>
        <p:spPr>
          <a:xfrm>
            <a:off x="21" y="10"/>
            <a:ext cx="723389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9E191A89-4F1F-420B-9F93-1686A9E9A81B}"/>
              </a:ext>
            </a:extLst>
          </p:cNvPr>
          <p:cNvSpPr txBox="1"/>
          <p:nvPr/>
        </p:nvSpPr>
        <p:spPr>
          <a:xfrm>
            <a:off x="7114541" y="292714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Agency FB" panose="020B0503020202020204" pitchFamily="34" charset="0"/>
              </a:rPr>
              <a:t>Transformation </a:t>
            </a:r>
            <a:r>
              <a:rPr lang="en-US" altLang="zh-CN" sz="2800" dirty="0">
                <a:latin typeface="Agency FB" panose="020B0503020202020204" pitchFamily="34" charset="0"/>
              </a:rPr>
              <a:t>trends </a:t>
            </a:r>
            <a:r>
              <a:rPr lang="zh-CN" altLang="en-US" sz="2800" dirty="0">
                <a:latin typeface="Agency FB" panose="020B0503020202020204" pitchFamily="34" charset="0"/>
              </a:rPr>
              <a:t>of </a:t>
            </a:r>
            <a:r>
              <a:rPr lang="en-US" altLang="zh-CN" sz="2800" dirty="0">
                <a:latin typeface="Agency FB" panose="020B0503020202020204" pitchFamily="34" charset="0"/>
              </a:rPr>
              <a:t>Smart city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>
              <a:latin typeface="Agency FB" panose="020B0503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Agency FB" panose="020B0503020202020204" pitchFamily="34" charset="0"/>
              </a:rPr>
              <a:t>5G networks are powerful support for </a:t>
            </a:r>
          </a:p>
          <a:p>
            <a:r>
              <a:rPr lang="en-US" altLang="zh-CN" sz="2800" dirty="0">
                <a:latin typeface="Agency FB" panose="020B0503020202020204" pitchFamily="34" charset="0"/>
              </a:rPr>
              <a:t>        the construction of Smart city</a:t>
            </a:r>
          </a:p>
          <a:p>
            <a:endParaRPr lang="en-US" altLang="zh-CN" sz="2800" dirty="0">
              <a:latin typeface="Agency FB" panose="020B0503020202020204" pitchFamily="34" charset="0"/>
            </a:endParaRPr>
          </a:p>
          <a:p>
            <a:pPr marL="514350" indent="-514350">
              <a:buAutoNum type="arabicPeriod" startAt="3"/>
            </a:pPr>
            <a:r>
              <a:rPr lang="en-US" altLang="zh-CN" sz="2800" dirty="0">
                <a:latin typeface="Agency FB" panose="020B0503020202020204" pitchFamily="34" charset="0"/>
              </a:rPr>
              <a:t>Existing 5G subscribers are not enough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8A447FD-AD15-4887-A9D7-5FFF4E0C786A}"/>
              </a:ext>
            </a:extLst>
          </p:cNvPr>
          <p:cNvSpPr txBox="1"/>
          <p:nvPr/>
        </p:nvSpPr>
        <p:spPr>
          <a:xfrm>
            <a:off x="6323471" y="3983161"/>
            <a:ext cx="6778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Agency FB" panose="020B0503020202020204" pitchFamily="34" charset="0"/>
              </a:rPr>
              <a:t>Develop  strategies to increase 5G subscribers</a:t>
            </a:r>
            <a:endParaRPr lang="zh-CN" alt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56D28DC-F6A7-4558-99C6-824AC51EE790}"/>
              </a:ext>
            </a:extLst>
          </p:cNvPr>
          <p:cNvSpPr txBox="1"/>
          <p:nvPr/>
        </p:nvSpPr>
        <p:spPr>
          <a:xfrm>
            <a:off x="9271001" y="3152164"/>
            <a:ext cx="6778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latin typeface="Agency FB" panose="020B0503020202020204" pitchFamily="34" charset="0"/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342912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E9B53E76-BCE6-456C-A6EE-4A760D5D65F3}"/>
              </a:ext>
            </a:extLst>
          </p:cNvPr>
          <p:cNvGrpSpPr/>
          <p:nvPr/>
        </p:nvGrpSpPr>
        <p:grpSpPr>
          <a:xfrm>
            <a:off x="1246365" y="323854"/>
            <a:ext cx="11991973" cy="6210292"/>
            <a:chOff x="2826501" y="513137"/>
            <a:chExt cx="10615872" cy="5563814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6961E028-BF8E-4807-B7CB-E29ED08AC980}"/>
                </a:ext>
              </a:extLst>
            </p:cNvPr>
            <p:cNvSpPr txBox="1"/>
            <p:nvPr/>
          </p:nvSpPr>
          <p:spPr>
            <a:xfrm>
              <a:off x="6153669" y="532123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altLang="zh-CN" b="1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EDA</a:t>
              </a:r>
              <a:endParaRPr lang="zh-CN" altLang="en-US" b="1" dirty="0">
                <a:latin typeface="Agency FB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06E9CAB-518E-472B-ABF7-DE0F9E3427FF}"/>
                </a:ext>
              </a:extLst>
            </p:cNvPr>
            <p:cNvSpPr txBox="1"/>
            <p:nvPr/>
          </p:nvSpPr>
          <p:spPr>
            <a:xfrm>
              <a:off x="7346373" y="1217533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altLang="zh-CN" b="1" i="0" dirty="0">
                  <a:latin typeface="Agency FB" panose="020B0503020202020204" pitchFamily="34" charset="0"/>
                </a:rPr>
                <a:t>Data Processing</a:t>
              </a:r>
              <a:endParaRPr lang="zh-CN" altLang="en-US" b="1" dirty="0">
                <a:latin typeface="Agency FB" panose="020B0503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61460A05-D2F5-4413-8C2D-06A95DEE1FD7}"/>
                </a:ext>
              </a:extLst>
            </p:cNvPr>
            <p:cNvSpPr txBox="1"/>
            <p:nvPr/>
          </p:nvSpPr>
          <p:spPr>
            <a:xfrm>
              <a:off x="10139791" y="2742756"/>
              <a:ext cx="25855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altLang="zh-CN" b="1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Parameter Tuning</a:t>
              </a:r>
              <a:endParaRPr lang="zh-CN" altLang="en-US" b="1" dirty="0">
                <a:latin typeface="Agency FB" panose="020B0503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C0F01C50-E199-46FA-BCFC-48FA08F3B315}"/>
                </a:ext>
              </a:extLst>
            </p:cNvPr>
            <p:cNvSpPr txBox="1"/>
            <p:nvPr/>
          </p:nvSpPr>
          <p:spPr>
            <a:xfrm>
              <a:off x="6153669" y="3901741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altLang="zh-CN" b="1" i="0" dirty="0">
                  <a:latin typeface="Agency FB" panose="020B0503020202020204" pitchFamily="34" charset="0"/>
                </a:rPr>
                <a:t>Classification</a:t>
              </a:r>
              <a:endParaRPr lang="zh-CN" altLang="en-US" b="1" dirty="0">
                <a:latin typeface="Agency FB" panose="020B0503020202020204" pitchFamily="34" charset="0"/>
              </a:endParaRPr>
            </a:p>
          </p:txBody>
        </p: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DFE1AEAC-D8FE-4F9D-8D3E-EED19A8510BC}"/>
                </a:ext>
              </a:extLst>
            </p:cNvPr>
            <p:cNvGrpSpPr/>
            <p:nvPr/>
          </p:nvGrpSpPr>
          <p:grpSpPr>
            <a:xfrm>
              <a:off x="2826501" y="513137"/>
              <a:ext cx="8451445" cy="5563814"/>
              <a:chOff x="2826501" y="513137"/>
              <a:chExt cx="8451445" cy="5563814"/>
            </a:xfrm>
          </p:grpSpPr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D95DA62B-E5F3-49A8-AE56-F60978910B68}"/>
                  </a:ext>
                </a:extLst>
              </p:cNvPr>
              <p:cNvSpPr/>
              <p:nvPr/>
            </p:nvSpPr>
            <p:spPr>
              <a:xfrm>
                <a:off x="2826501" y="513137"/>
                <a:ext cx="2983576" cy="212805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2CD7EC4-3EBA-4372-9AB5-8C0442FC3438}"/>
                  </a:ext>
                </a:extLst>
              </p:cNvPr>
              <p:cNvSpPr/>
              <p:nvPr/>
            </p:nvSpPr>
            <p:spPr>
              <a:xfrm>
                <a:off x="2826501" y="4645601"/>
                <a:ext cx="2983576" cy="14313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CEAA2582-3BCF-4F96-A294-2FE8BDEAEE45}"/>
                  </a:ext>
                </a:extLst>
              </p:cNvPr>
              <p:cNvSpPr/>
              <p:nvPr/>
            </p:nvSpPr>
            <p:spPr>
              <a:xfrm>
                <a:off x="2902700" y="597650"/>
                <a:ext cx="2840875" cy="59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with 5G Label</a:t>
                </a:r>
                <a:endParaRPr lang="zh-CN" altLang="en-US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1CB5A4AB-3293-4444-9495-68C8A6D92C15}"/>
                  </a:ext>
                </a:extLst>
              </p:cNvPr>
              <p:cNvSpPr/>
              <p:nvPr/>
            </p:nvSpPr>
            <p:spPr>
              <a:xfrm>
                <a:off x="2902701" y="1282064"/>
                <a:ext cx="2840874" cy="5902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A (No Label)</a:t>
                </a:r>
                <a:endParaRPr lang="zh-CN" altLang="en-US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57021755-1E42-4D0B-BF3D-FD6E70351350}"/>
                  </a:ext>
                </a:extLst>
              </p:cNvPr>
              <p:cNvSpPr/>
              <p:nvPr/>
            </p:nvSpPr>
            <p:spPr>
              <a:xfrm>
                <a:off x="2902701" y="1966478"/>
                <a:ext cx="2840874" cy="5902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B (No Label)</a:t>
                </a:r>
                <a:endParaRPr lang="zh-CN" altLang="en-US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07B3FF4-AB78-45A0-B7A9-62476126DBF3}"/>
                  </a:ext>
                </a:extLst>
              </p:cNvPr>
              <p:cNvSpPr/>
              <p:nvPr/>
            </p:nvSpPr>
            <p:spPr>
              <a:xfrm>
                <a:off x="8882669" y="522836"/>
                <a:ext cx="2385752" cy="212805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3CE259D3-DF34-4E0F-B2C6-82B4DB426267}"/>
                  </a:ext>
                </a:extLst>
              </p:cNvPr>
              <p:cNvSpPr/>
              <p:nvPr/>
            </p:nvSpPr>
            <p:spPr>
              <a:xfrm>
                <a:off x="8949169" y="597650"/>
                <a:ext cx="2252751" cy="590204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GB" altLang="zh-CN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Logistic Regression</a:t>
                </a:r>
              </a:p>
            </p:txBody>
          </p:sp>
          <p:sp>
            <p:nvSpPr>
              <p:cNvPr id="71" name="矩形: 圆角 70">
                <a:extLst>
                  <a:ext uri="{FF2B5EF4-FFF2-40B4-BE49-F238E27FC236}">
                    <a16:creationId xmlns:a16="http://schemas.microsoft.com/office/drawing/2014/main" id="{29055301-218A-4076-AD39-710F2167E107}"/>
                  </a:ext>
                </a:extLst>
              </p:cNvPr>
              <p:cNvSpPr/>
              <p:nvPr/>
            </p:nvSpPr>
            <p:spPr>
              <a:xfrm>
                <a:off x="8949168" y="1282064"/>
                <a:ext cx="2252751" cy="590204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Decision </a:t>
                </a:r>
                <a:r>
                  <a:rPr lang="en-US" altLang="zh-CN">
                    <a:latin typeface="Georgia" panose="02040502050405020303" pitchFamily="18" charset="0"/>
                    <a:cs typeface="Times New Roman" panose="02020603050405020304" pitchFamily="18" charset="0"/>
                  </a:rPr>
                  <a:t>Tree </a:t>
                </a:r>
                <a:endParaRPr lang="zh-CN" altLang="en-US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0A84DEA2-6CC6-4187-9B89-50F3E86D1421}"/>
                  </a:ext>
                </a:extLst>
              </p:cNvPr>
              <p:cNvSpPr/>
              <p:nvPr/>
            </p:nvSpPr>
            <p:spPr>
              <a:xfrm>
                <a:off x="8949168" y="1966478"/>
                <a:ext cx="2252751" cy="590204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atin typeface="Georgia" panose="02040502050405020303" pitchFamily="18" charset="0"/>
                    <a:cs typeface="Times New Roman" panose="02020603050405020304" pitchFamily="18" charset="0"/>
                  </a:rPr>
                  <a:t>Random Forest</a:t>
                </a:r>
                <a:endParaRPr lang="zh-CN" altLang="en-US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6" name="连接符: 肘形 75">
                <a:extLst>
                  <a:ext uri="{FF2B5EF4-FFF2-40B4-BE49-F238E27FC236}">
                    <a16:creationId xmlns:a16="http://schemas.microsoft.com/office/drawing/2014/main" id="{2348F230-A2BD-4DF9-9A77-CBBFE497A532}"/>
                  </a:ext>
                </a:extLst>
              </p:cNvPr>
              <p:cNvCxnSpPr>
                <a:cxnSpLocks/>
                <a:stCxn id="60" idx="3"/>
                <a:endCxn id="69" idx="1"/>
              </p:cNvCxnSpPr>
              <p:nvPr/>
            </p:nvCxnSpPr>
            <p:spPr>
              <a:xfrm>
                <a:off x="5743575" y="892752"/>
                <a:ext cx="3139094" cy="694113"/>
              </a:xfrm>
              <a:prstGeom prst="bentConnector3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FE3051E-7884-4923-90A3-0EE84688F720}"/>
                  </a:ext>
                </a:extLst>
              </p:cNvPr>
              <p:cNvSpPr/>
              <p:nvPr/>
            </p:nvSpPr>
            <p:spPr>
              <a:xfrm>
                <a:off x="8892194" y="3170786"/>
                <a:ext cx="2385752" cy="7344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F1C9ED1A-B7AD-4F70-B36F-75A4A122A57E}"/>
                  </a:ext>
                </a:extLst>
              </p:cNvPr>
              <p:cNvSpPr/>
              <p:nvPr/>
            </p:nvSpPr>
            <p:spPr>
              <a:xfrm>
                <a:off x="8949169" y="3245600"/>
                <a:ext cx="2252751" cy="59020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altLang="zh-CN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Final Model</a:t>
                </a:r>
              </a:p>
            </p:txBody>
          </p: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A06D27D6-9553-4CAD-A3D9-132429293B96}"/>
                  </a:ext>
                </a:extLst>
              </p:cNvPr>
              <p:cNvCxnSpPr>
                <a:cxnSpLocks/>
                <a:stCxn id="69" idx="2"/>
                <a:endCxn id="93" idx="0"/>
              </p:cNvCxnSpPr>
              <p:nvPr/>
            </p:nvCxnSpPr>
            <p:spPr>
              <a:xfrm>
                <a:off x="10075545" y="2650894"/>
                <a:ext cx="9525" cy="51989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061AA2C-4417-4B3A-98A6-DB657C61D579}"/>
                  </a:ext>
                </a:extLst>
              </p:cNvPr>
              <p:cNvSpPr txBox="1"/>
              <p:nvPr/>
            </p:nvSpPr>
            <p:spPr>
              <a:xfrm>
                <a:off x="9080442" y="2735517"/>
                <a:ext cx="1190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GB" altLang="zh-CN" b="1" i="0" dirty="0">
                    <a:latin typeface="Agency FB" panose="020B0503020202020204" pitchFamily="34" charset="0"/>
                  </a:rPr>
                  <a:t>E</a:t>
                </a:r>
                <a:r>
                  <a:rPr lang="en-US" altLang="zh-CN" b="1" i="0" dirty="0">
                    <a:latin typeface="Agency FB" panose="020B0503020202020204" pitchFamily="34" charset="0"/>
                  </a:rPr>
                  <a:t>valuation</a:t>
                </a:r>
                <a:endParaRPr lang="zh-CN" altLang="en-US" b="1" dirty="0">
                  <a:latin typeface="Agency FB" panose="020B0503020202020204" pitchFamily="34" charset="0"/>
                </a:endParaRPr>
              </a:p>
            </p:txBody>
          </p:sp>
          <p:cxnSp>
            <p:nvCxnSpPr>
              <p:cNvPr id="105" name="连接符: 肘形 104">
                <a:extLst>
                  <a:ext uri="{FF2B5EF4-FFF2-40B4-BE49-F238E27FC236}">
                    <a16:creationId xmlns:a16="http://schemas.microsoft.com/office/drawing/2014/main" id="{6B8A4D20-9474-4B75-AB94-D7E0C4651AE7}"/>
                  </a:ext>
                </a:extLst>
              </p:cNvPr>
              <p:cNvCxnSpPr>
                <a:cxnSpLocks/>
                <a:stCxn id="66" idx="3"/>
                <a:endCxn id="67" idx="3"/>
              </p:cNvCxnSpPr>
              <p:nvPr/>
            </p:nvCxnSpPr>
            <p:spPr>
              <a:xfrm>
                <a:off x="5743575" y="1577166"/>
                <a:ext cx="12700" cy="684414"/>
              </a:xfrm>
              <a:prstGeom prst="bentConnector3">
                <a:avLst>
                  <a:gd name="adj1" fmla="val 180000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连接符: 肘形 110">
                <a:extLst>
                  <a:ext uri="{FF2B5EF4-FFF2-40B4-BE49-F238E27FC236}">
                    <a16:creationId xmlns:a16="http://schemas.microsoft.com/office/drawing/2014/main" id="{616E14D8-7582-431D-A3BF-99CD4A9D6CD1}"/>
                  </a:ext>
                </a:extLst>
              </p:cNvPr>
              <p:cNvCxnSpPr>
                <a:cxnSpLocks/>
                <a:endCxn id="93" idx="1"/>
              </p:cNvCxnSpPr>
              <p:nvPr/>
            </p:nvCxnSpPr>
            <p:spPr>
              <a:xfrm>
                <a:off x="5988800" y="1947494"/>
                <a:ext cx="2903394" cy="1590524"/>
              </a:xfrm>
              <a:prstGeom prst="bentConnector3">
                <a:avLst>
                  <a:gd name="adj1" fmla="val 13257"/>
                </a:avLst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A1033D39-470A-4EC1-95BB-7E3033A4D5A5}"/>
                  </a:ext>
                </a:extLst>
              </p:cNvPr>
              <p:cNvSpPr/>
              <p:nvPr/>
            </p:nvSpPr>
            <p:spPr>
              <a:xfrm>
                <a:off x="2902701" y="4730114"/>
                <a:ext cx="2853574" cy="59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A (with 5G Label)</a:t>
                </a:r>
                <a:endParaRPr lang="zh-CN" altLang="en-US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996260C4-F608-41D6-B5C3-2A34DA9FC3F6}"/>
                  </a:ext>
                </a:extLst>
              </p:cNvPr>
              <p:cNvSpPr/>
              <p:nvPr/>
            </p:nvSpPr>
            <p:spPr>
              <a:xfrm>
                <a:off x="2902701" y="5414528"/>
                <a:ext cx="2853574" cy="59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Dataset B (with 5G Label)</a:t>
                </a:r>
                <a:endParaRPr lang="zh-CN" altLang="en-US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连接符: 肘形 124">
                <a:extLst>
                  <a:ext uri="{FF2B5EF4-FFF2-40B4-BE49-F238E27FC236}">
                    <a16:creationId xmlns:a16="http://schemas.microsoft.com/office/drawing/2014/main" id="{9BDC3192-0DC7-4035-9981-42D4E0EB8EFA}"/>
                  </a:ext>
                </a:extLst>
              </p:cNvPr>
              <p:cNvCxnSpPr>
                <a:cxnSpLocks/>
                <a:stCxn id="93" idx="2"/>
                <a:endCxn id="116" idx="0"/>
              </p:cNvCxnSpPr>
              <p:nvPr/>
            </p:nvCxnSpPr>
            <p:spPr>
              <a:xfrm rot="5400000">
                <a:off x="6831505" y="1392035"/>
                <a:ext cx="740351" cy="5766781"/>
              </a:xfrm>
              <a:prstGeom prst="bentConnector3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6F30CABA-A18A-46EA-91D7-CCF1006484FA}"/>
                  </a:ext>
                </a:extLst>
              </p:cNvPr>
              <p:cNvSpPr/>
              <p:nvPr/>
            </p:nvSpPr>
            <p:spPr>
              <a:xfrm>
                <a:off x="7958743" y="4762588"/>
                <a:ext cx="2909282" cy="1201275"/>
              </a:xfrm>
              <a:prstGeom prst="roundRect">
                <a:avLst/>
              </a:prstGeom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altLang="zh-CN" i="0" dirty="0">
                    <a:solidFill>
                      <a:schemeClr val="bg1"/>
                    </a:solidFill>
                    <a:effectLst/>
                    <a:latin typeface="Georgia" panose="02040502050405020303" pitchFamily="18" charset="0"/>
                    <a:cs typeface="Times New Roman" panose="02020603050405020304" pitchFamily="18" charset="0"/>
                  </a:rPr>
                  <a:t>Recommendation</a:t>
                </a:r>
              </a:p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Georgia" panose="02040502050405020303" pitchFamily="18" charset="0"/>
                    <a:cs typeface="Times New Roman" panose="02020603050405020304" pitchFamily="18" charset="0"/>
                  </a:rPr>
                  <a:t>on</a:t>
                </a:r>
                <a:endParaRPr lang="en-US" altLang="zh-CN" i="0" dirty="0">
                  <a:solidFill>
                    <a:schemeClr val="bg1"/>
                  </a:solidFill>
                  <a:effectLst/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Georgia" panose="02040502050405020303" pitchFamily="18" charset="0"/>
                    <a:cs typeface="Times New Roman" panose="02020603050405020304" pitchFamily="18" charset="0"/>
                  </a:rPr>
                  <a:t>5G Subscription Plan</a:t>
                </a:r>
                <a:endParaRPr lang="zh-CN" altLang="en-US" b="1" dirty="0">
                  <a:solidFill>
                    <a:schemeClr val="bg1"/>
                  </a:solidFill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E500791A-2B95-4016-B52F-C21C5CF1EFC9}"/>
                  </a:ext>
                </a:extLst>
              </p:cNvPr>
              <p:cNvCxnSpPr>
                <a:cxnSpLocks/>
                <a:stCxn id="116" idx="3"/>
                <a:endCxn id="126" idx="1"/>
              </p:cNvCxnSpPr>
              <p:nvPr/>
            </p:nvCxnSpPr>
            <p:spPr>
              <a:xfrm>
                <a:off x="5810077" y="5361276"/>
                <a:ext cx="2148666" cy="195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E2F43EA-5D5B-47FE-AADF-97DDD9EB978B}"/>
                  </a:ext>
                </a:extLst>
              </p:cNvPr>
              <p:cNvSpPr txBox="1"/>
              <p:nvPr/>
            </p:nvSpPr>
            <p:spPr>
              <a:xfrm>
                <a:off x="5962822" y="4955741"/>
                <a:ext cx="1597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GB" altLang="zh-CN" b="1" i="0" dirty="0">
                    <a:latin typeface="Agency FB" panose="020B0503020202020204" pitchFamily="34" charset="0"/>
                  </a:rPr>
                  <a:t>Business Analysis</a:t>
                </a:r>
                <a:endParaRPr lang="zh-CN" altLang="en-US" b="1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1A45C1A0-81BE-4CDE-A529-C07F3AF27663}"/>
                  </a:ext>
                </a:extLst>
              </p:cNvPr>
              <p:cNvSpPr txBox="1"/>
              <p:nvPr/>
            </p:nvSpPr>
            <p:spPr>
              <a:xfrm>
                <a:off x="5988800" y="5394677"/>
                <a:ext cx="1597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GB" altLang="zh-CN" b="1" i="0" dirty="0">
                    <a:latin typeface="Agency FB" panose="020B0503020202020204" pitchFamily="34" charset="0"/>
                  </a:rPr>
                  <a:t>Strategy Design</a:t>
                </a:r>
                <a:endParaRPr lang="zh-CN" altLang="en-US" b="1" dirty="0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1A5029C-F66D-4F04-9241-0F8058DAB89A}"/>
              </a:ext>
            </a:extLst>
          </p:cNvPr>
          <p:cNvSpPr txBox="1"/>
          <p:nvPr/>
        </p:nvSpPr>
        <p:spPr>
          <a:xfrm>
            <a:off x="5166748" y="4532962"/>
            <a:ext cx="938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altLang="zh-CN" b="1" i="0" dirty="0">
                <a:latin typeface="Agency FB" panose="020B0503020202020204" pitchFamily="34" charset="0"/>
              </a:rPr>
              <a:t>A</a:t>
            </a:r>
            <a:r>
              <a:rPr lang="en-US" altLang="zh-CN" b="1" i="0" dirty="0">
                <a:latin typeface="Agency FB" panose="020B0503020202020204" pitchFamily="34" charset="0"/>
              </a:rPr>
              <a:t>dd Label</a:t>
            </a:r>
            <a:endParaRPr lang="zh-CN" altLang="en-US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4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形状&#10;&#10;中度可信度描述已自动生成">
            <a:extLst>
              <a:ext uri="{FF2B5EF4-FFF2-40B4-BE49-F238E27FC236}">
                <a16:creationId xmlns:a16="http://schemas.microsoft.com/office/drawing/2014/main" id="{366423AD-27F5-41F8-8488-05CB8502A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74000"/>
                    </a14:imgEffect>
                    <a14:imgEffect>
                      <a14:brightnessContrast bright="44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39"/>
          <a:stretch/>
        </p:blipFill>
        <p:spPr bwMode="auto">
          <a:xfrm>
            <a:off x="1309687" y="1114425"/>
            <a:ext cx="9572625" cy="389427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FA29C6D-FF05-4B83-906F-0ADF72E2F004}"/>
              </a:ext>
            </a:extLst>
          </p:cNvPr>
          <p:cNvSpPr txBox="1"/>
          <p:nvPr/>
        </p:nvSpPr>
        <p:spPr>
          <a:xfrm>
            <a:off x="714375" y="22490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gency FB" panose="020B0503020202020204" pitchFamily="34" charset="0"/>
              </a:rPr>
              <a:t>Sample Distribution of Missing Features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3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92A3917-9C16-49D9-BD7E-347EA511A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" y="643466"/>
            <a:ext cx="5951677" cy="598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10BB9A1-EE2A-4D7F-A29D-AA742456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964" y="643466"/>
            <a:ext cx="5519703" cy="59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26B1DF-D0D2-4845-9380-1116F87C464F}"/>
              </a:ext>
            </a:extLst>
          </p:cNvPr>
          <p:cNvSpPr/>
          <p:nvPr/>
        </p:nvSpPr>
        <p:spPr>
          <a:xfrm>
            <a:off x="6240324" y="643467"/>
            <a:ext cx="45719" cy="607229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43B59B-D80C-4816-B3C5-CB01E3B0F34E}"/>
              </a:ext>
            </a:extLst>
          </p:cNvPr>
          <p:cNvSpPr txBox="1"/>
          <p:nvPr/>
        </p:nvSpPr>
        <p:spPr>
          <a:xfrm>
            <a:off x="891822" y="-53262"/>
            <a:ext cx="6096000" cy="573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altLang="zh-CN" sz="2400" b="1" dirty="0">
                <a:effectLst/>
                <a:latin typeface="Agency FB" panose="020B0503020202020204" pitchFamily="34" charset="0"/>
              </a:rPr>
              <a:t>Category-Feature Independent Analysis</a:t>
            </a:r>
            <a:endParaRPr lang="en-GB" altLang="zh-CN" sz="2400" dirty="0">
              <a:effectLst/>
              <a:latin typeface="Agency FB" panose="020B0503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72971A-8682-456C-9B5A-4A1449D579DD}"/>
              </a:ext>
            </a:extLst>
          </p:cNvPr>
          <p:cNvSpPr txBox="1"/>
          <p:nvPr/>
        </p:nvSpPr>
        <p:spPr>
          <a:xfrm>
            <a:off x="7123290" y="-86446"/>
            <a:ext cx="6096000" cy="57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altLang="zh-CN" sz="2400" b="1" dirty="0">
                <a:latin typeface="Agency FB" panose="020B0503020202020204" pitchFamily="34" charset="0"/>
              </a:rPr>
              <a:t>Numerical-feature independent analysis</a:t>
            </a:r>
          </a:p>
        </p:txBody>
      </p:sp>
    </p:spTree>
    <p:extLst>
      <p:ext uri="{BB962C8B-B14F-4D97-AF65-F5344CB8AC3E}">
        <p14:creationId xmlns:p14="http://schemas.microsoft.com/office/powerpoint/2010/main" val="266132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7377B86-D23C-4DA9-BA2E-9CC136E4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561" y="169333"/>
            <a:ext cx="7413971" cy="29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982F0B9-D3C8-468C-977F-FD9567BF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6937104" cy="316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F61A28C-5B3E-4937-916D-3CD4F5316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4260" y="4472857"/>
            <a:ext cx="389561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3200" dirty="0">
                <a:solidFill>
                  <a:srgbClr val="212121"/>
                </a:solidFill>
                <a:latin typeface="Agency FB" panose="020B0503020202020204" pitchFamily="34" charset="0"/>
              </a:rPr>
              <a:t>Trend graph of 5G user with </a:t>
            </a:r>
            <a:endParaRPr lang="en-US" altLang="zh-CN" sz="3200" dirty="0">
              <a:solidFill>
                <a:srgbClr val="212121"/>
              </a:solidFill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3200" dirty="0">
                <a:solidFill>
                  <a:srgbClr val="212121"/>
                </a:solidFill>
                <a:latin typeface="Agency FB" panose="020B0503020202020204" pitchFamily="34" charset="0"/>
              </a:rPr>
              <a:t>different </a:t>
            </a:r>
            <a:r>
              <a:rPr lang="zh-CN" altLang="zh-CN" sz="3200" b="1" dirty="0">
                <a:solidFill>
                  <a:srgbClr val="212121"/>
                </a:solidFill>
                <a:latin typeface="Agency FB" panose="020B0503020202020204" pitchFamily="34" charset="0"/>
              </a:rPr>
              <a:t>Time in network</a:t>
            </a:r>
            <a:endParaRPr lang="zh-CN" altLang="zh-CN" sz="3200" dirty="0">
              <a:solidFill>
                <a:srgbClr val="21212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6A3F7BE-D07E-4CDC-ACD5-8E804ECBF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164" y="4719078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212121"/>
                </a:solidFill>
                <a:latin typeface="Agency FB" panose="020B0503020202020204" pitchFamily="34" charset="0"/>
              </a:rPr>
              <a:t>←</a:t>
            </a:r>
            <a:endParaRPr lang="zh-CN" altLang="zh-CN" sz="3200" dirty="0">
              <a:solidFill>
                <a:srgbClr val="21212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EA5FD5-FE3D-4A5F-986B-1AF8A5BB4866}"/>
              </a:ext>
            </a:extLst>
          </p:cNvPr>
          <p:cNvSpPr txBox="1"/>
          <p:nvPr/>
        </p:nvSpPr>
        <p:spPr>
          <a:xfrm>
            <a:off x="135468" y="102021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srgbClr val="212121"/>
                </a:solidFill>
                <a:latin typeface="Agency FB" panose="020B0503020202020204" pitchFamily="34" charset="0"/>
              </a:rPr>
              <a:t>Trend graph of 5G user </a:t>
            </a:r>
            <a:endParaRPr lang="en-US" altLang="zh-CN" sz="3200" dirty="0">
              <a:solidFill>
                <a:srgbClr val="212121"/>
              </a:solidFill>
              <a:latin typeface="Agency FB" panose="020B0503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srgbClr val="212121"/>
                </a:solidFill>
                <a:latin typeface="Agency FB" panose="020B0503020202020204" pitchFamily="34" charset="0"/>
              </a:rPr>
              <a:t>with different </a:t>
            </a:r>
            <a:r>
              <a:rPr lang="en-US" altLang="zh-CN" sz="3200" b="1" dirty="0">
                <a:solidFill>
                  <a:srgbClr val="212121"/>
                </a:solidFill>
                <a:latin typeface="Agency FB" panose="020B0503020202020204" pitchFamily="34" charset="0"/>
              </a:rPr>
              <a:t>Age</a:t>
            </a:r>
            <a:endParaRPr lang="zh-CN" altLang="zh-CN" sz="3200" b="1" dirty="0">
              <a:solidFill>
                <a:srgbClr val="212121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6DDAB6B-C3BB-4C3B-AC4C-DA1DF7275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552" y="1266433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212121"/>
                </a:solidFill>
                <a:latin typeface="Agency FB" panose="020B0503020202020204" pitchFamily="34" charset="0"/>
              </a:rPr>
              <a:t>→</a:t>
            </a:r>
            <a:endParaRPr lang="zh-CN" altLang="zh-CN" sz="3200" dirty="0">
              <a:solidFill>
                <a:srgbClr val="212121"/>
              </a:solidFill>
              <a:latin typeface="Agency FB" panose="020B0503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F7A9775-D548-448C-9892-020FF7218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3" t="45495" b="45271"/>
          <a:stretch/>
        </p:blipFill>
        <p:spPr bwMode="auto">
          <a:xfrm>
            <a:off x="6096000" y="5550075"/>
            <a:ext cx="491066" cy="62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3B193AD-1D13-4835-9F7B-D18E4F048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3" t="45495" b="45271"/>
          <a:stretch/>
        </p:blipFill>
        <p:spPr bwMode="auto">
          <a:xfrm>
            <a:off x="5102578" y="399323"/>
            <a:ext cx="491066" cy="62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1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>
            <a:extLst>
              <a:ext uri="{FF2B5EF4-FFF2-40B4-BE49-F238E27FC236}">
                <a16:creationId xmlns:a16="http://schemas.microsoft.com/office/drawing/2014/main" id="{A4872C8A-C461-45A8-9236-98086AD5EC26}"/>
              </a:ext>
            </a:extLst>
          </p:cNvPr>
          <p:cNvGrpSpPr/>
          <p:nvPr/>
        </p:nvGrpSpPr>
        <p:grpSpPr>
          <a:xfrm>
            <a:off x="898831" y="343779"/>
            <a:ext cx="11364289" cy="4604141"/>
            <a:chOff x="35231" y="404739"/>
            <a:chExt cx="11688096" cy="4875106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0764E56B-9B84-4B88-B956-601910D328A4}"/>
                </a:ext>
              </a:extLst>
            </p:cNvPr>
            <p:cNvSpPr/>
            <p:nvPr/>
          </p:nvSpPr>
          <p:spPr>
            <a:xfrm>
              <a:off x="35231" y="966128"/>
              <a:ext cx="1970031" cy="3382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Dataset</a:t>
              </a:r>
              <a:endParaRPr lang="zh-CN" altLang="en-US" dirty="0">
                <a:latin typeface="Georgia" panose="02040502050405020303" pitchFamily="18" charset="0"/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B171D0C3-CFD8-4C1D-973F-2A894B84C0AC}"/>
                </a:ext>
              </a:extLst>
            </p:cNvPr>
            <p:cNvSpPr/>
            <p:nvPr/>
          </p:nvSpPr>
          <p:spPr>
            <a:xfrm>
              <a:off x="3516675" y="1318463"/>
              <a:ext cx="2197582" cy="6359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Categorical Variable 1</a:t>
              </a:r>
              <a:endParaRPr lang="zh-CN" altLang="en-US" dirty="0">
                <a:latin typeface="Georgia" panose="02040502050405020303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352A3F2-715E-4586-9421-FAD38C26DB87}"/>
                </a:ext>
              </a:extLst>
            </p:cNvPr>
            <p:cNvSpPr txBox="1"/>
            <p:nvPr/>
          </p:nvSpPr>
          <p:spPr>
            <a:xfrm>
              <a:off x="2039829" y="812060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gency FB" panose="020B0503020202020204" pitchFamily="34" charset="0"/>
                </a:rPr>
                <a:t>Pandas</a:t>
              </a:r>
              <a:endParaRPr lang="zh-CN" altLang="en-US" sz="1600" b="1" dirty="0">
                <a:latin typeface="Agency FB" panose="020B0503020202020204" pitchFamily="34" charset="0"/>
              </a:endParaRPr>
            </a:p>
          </p:txBody>
        </p:sp>
        <p:cxnSp>
          <p:nvCxnSpPr>
            <p:cNvPr id="13312" name="连接符: 肘形 13311">
              <a:extLst>
                <a:ext uri="{FF2B5EF4-FFF2-40B4-BE49-F238E27FC236}">
                  <a16:creationId xmlns:a16="http://schemas.microsoft.com/office/drawing/2014/main" id="{1012D6F9-BA0C-4DCA-982D-6DA748C79D2D}"/>
                </a:ext>
              </a:extLst>
            </p:cNvPr>
            <p:cNvCxnSpPr>
              <a:cxnSpLocks/>
              <a:stCxn id="55" idx="3"/>
              <a:endCxn id="57" idx="1"/>
            </p:cNvCxnSpPr>
            <p:nvPr/>
          </p:nvCxnSpPr>
          <p:spPr>
            <a:xfrm>
              <a:off x="2005262" y="1135255"/>
              <a:ext cx="1511413" cy="501168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1" name="连接符: 肘形 13330">
              <a:extLst>
                <a:ext uri="{FF2B5EF4-FFF2-40B4-BE49-F238E27FC236}">
                  <a16:creationId xmlns:a16="http://schemas.microsoft.com/office/drawing/2014/main" id="{2EBC3AA3-E932-4EA0-9DA3-680AF37760F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V="1">
              <a:off x="2005262" y="827419"/>
              <a:ext cx="1511413" cy="307836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F233E8E6-E266-4AE1-9C8D-B57097642906}"/>
                </a:ext>
              </a:extLst>
            </p:cNvPr>
            <p:cNvSpPr/>
            <p:nvPr/>
          </p:nvSpPr>
          <p:spPr>
            <a:xfrm>
              <a:off x="3492018" y="499336"/>
              <a:ext cx="2197582" cy="6359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Numerical</a:t>
              </a:r>
            </a:p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Variable</a:t>
              </a:r>
              <a:endParaRPr lang="zh-CN" altLang="en-US" dirty="0">
                <a:latin typeface="Georgia" panose="02040502050405020303" pitchFamily="18" charset="0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018EDEA4-FADA-4B4F-AE5E-BCD5B2881012}"/>
                </a:ext>
              </a:extLst>
            </p:cNvPr>
            <p:cNvSpPr/>
            <p:nvPr/>
          </p:nvSpPr>
          <p:spPr>
            <a:xfrm>
              <a:off x="7790916" y="1371020"/>
              <a:ext cx="2197582" cy="6359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800" dirty="0">
                <a:latin typeface="Georgia" panose="02040502050405020303" pitchFamily="18" charset="0"/>
              </a:endParaRPr>
            </a:p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Categorical Variable 2</a:t>
              </a:r>
              <a:endParaRPr lang="zh-CN" altLang="en-US" dirty="0">
                <a:latin typeface="Georgia" panose="02040502050405020303" pitchFamily="18" charset="0"/>
              </a:endParaRPr>
            </a:p>
            <a:p>
              <a:pPr algn="ctr"/>
              <a:endParaRPr lang="zh-CN" altLang="en-US" dirty="0">
                <a:latin typeface="Georgia" panose="02040502050405020303" pitchFamily="18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CEE43E74-94C2-48AE-A316-427D1B14F15F}"/>
                </a:ext>
              </a:extLst>
            </p:cNvPr>
            <p:cNvSpPr txBox="1"/>
            <p:nvPr/>
          </p:nvSpPr>
          <p:spPr>
            <a:xfrm>
              <a:off x="5627327" y="404739"/>
              <a:ext cx="6096000" cy="422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altLang="zh-CN" sz="1600" b="1" dirty="0">
                  <a:solidFill>
                    <a:srgbClr val="494949"/>
                  </a:solidFill>
                  <a:effectLst/>
                  <a:latin typeface="Agency FB" panose="020B0503020202020204" pitchFamily="34" charset="0"/>
                </a:rPr>
                <a:t>same-value filtering method</a:t>
              </a:r>
              <a:endParaRPr lang="en-GB" altLang="zh-CN" sz="1400" b="1" dirty="0">
                <a:solidFill>
                  <a:srgbClr val="494949"/>
                </a:solidFill>
                <a:effectLst/>
                <a:latin typeface="Agency FB" panose="020B0503020202020204" pitchFamily="34" charset="0"/>
              </a:endParaRPr>
            </a:p>
          </p:txBody>
        </p:sp>
        <p:cxnSp>
          <p:nvCxnSpPr>
            <p:cNvPr id="13354" name="连接符: 肘形 13353">
              <a:extLst>
                <a:ext uri="{FF2B5EF4-FFF2-40B4-BE49-F238E27FC236}">
                  <a16:creationId xmlns:a16="http://schemas.microsoft.com/office/drawing/2014/main" id="{F7554DF1-8F26-4E3E-A8DD-53AF4F955D2D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>
              <a:off x="5689600" y="817296"/>
              <a:ext cx="2101316" cy="871684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BDE554F4-E88F-47AD-BA95-97587AE043F5}"/>
                </a:ext>
              </a:extLst>
            </p:cNvPr>
            <p:cNvSpPr/>
            <p:nvPr/>
          </p:nvSpPr>
          <p:spPr>
            <a:xfrm>
              <a:off x="7734147" y="499336"/>
              <a:ext cx="2197582" cy="6359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True-Numerical</a:t>
              </a:r>
            </a:p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Variable</a:t>
              </a:r>
            </a:p>
          </p:txBody>
        </p:sp>
        <p:cxnSp>
          <p:nvCxnSpPr>
            <p:cNvPr id="13364" name="直接箭头连接符 13363">
              <a:extLst>
                <a:ext uri="{FF2B5EF4-FFF2-40B4-BE49-F238E27FC236}">
                  <a16:creationId xmlns:a16="http://schemas.microsoft.com/office/drawing/2014/main" id="{1AD211B2-9102-475F-B7C9-9BAA31979F85}"/>
                </a:ext>
              </a:extLst>
            </p:cNvPr>
            <p:cNvCxnSpPr>
              <a:cxnSpLocks/>
              <a:stCxn id="88" idx="3"/>
              <a:endCxn id="119" idx="1"/>
            </p:cNvCxnSpPr>
            <p:nvPr/>
          </p:nvCxnSpPr>
          <p:spPr>
            <a:xfrm>
              <a:off x="5689600" y="817296"/>
              <a:ext cx="20445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26034DA9-4F2E-4D55-8BE0-7B2462162CD4}"/>
                </a:ext>
              </a:extLst>
            </p:cNvPr>
            <p:cNvSpPr/>
            <p:nvPr/>
          </p:nvSpPr>
          <p:spPr>
            <a:xfrm>
              <a:off x="5689600" y="2851231"/>
              <a:ext cx="2197582" cy="6359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Categorical Variable</a:t>
              </a:r>
              <a:endParaRPr lang="zh-CN" altLang="en-US" dirty="0">
                <a:latin typeface="Georgia" panose="02040502050405020303" pitchFamily="18" charset="0"/>
              </a:endParaRPr>
            </a:p>
          </p:txBody>
        </p:sp>
        <p:cxnSp>
          <p:nvCxnSpPr>
            <p:cNvPr id="13373" name="连接符: 肘形 13372">
              <a:extLst>
                <a:ext uri="{FF2B5EF4-FFF2-40B4-BE49-F238E27FC236}">
                  <a16:creationId xmlns:a16="http://schemas.microsoft.com/office/drawing/2014/main" id="{F51DC766-D4A0-4154-B7D2-EEECDD459D19}"/>
                </a:ext>
              </a:extLst>
            </p:cNvPr>
            <p:cNvCxnSpPr>
              <a:stCxn id="57" idx="2"/>
              <a:endCxn id="129" idx="0"/>
            </p:cNvCxnSpPr>
            <p:nvPr/>
          </p:nvCxnSpPr>
          <p:spPr>
            <a:xfrm rot="16200000" flipH="1">
              <a:off x="5253504" y="1316343"/>
              <a:ext cx="896849" cy="217292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5" name="连接符: 肘形 13374">
              <a:extLst>
                <a:ext uri="{FF2B5EF4-FFF2-40B4-BE49-F238E27FC236}">
                  <a16:creationId xmlns:a16="http://schemas.microsoft.com/office/drawing/2014/main" id="{7FF3AAF7-BE9D-4913-899A-FCE4ADEB4B15}"/>
                </a:ext>
              </a:extLst>
            </p:cNvPr>
            <p:cNvCxnSpPr>
              <a:stCxn id="102" idx="2"/>
              <a:endCxn id="129" idx="0"/>
            </p:cNvCxnSpPr>
            <p:nvPr/>
          </p:nvCxnSpPr>
          <p:spPr>
            <a:xfrm rot="5400000">
              <a:off x="7416903" y="1378427"/>
              <a:ext cx="844292" cy="2101316"/>
            </a:xfrm>
            <a:prstGeom prst="bentConnector3">
              <a:avLst>
                <a:gd name="adj1" fmla="val 45186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30E7DD18-CC57-4AFB-8816-0F14BAE4FADE}"/>
                </a:ext>
              </a:extLst>
            </p:cNvPr>
            <p:cNvSpPr/>
            <p:nvPr/>
          </p:nvSpPr>
          <p:spPr>
            <a:xfrm>
              <a:off x="8008467" y="2833888"/>
              <a:ext cx="2197582" cy="6359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Numerical</a:t>
              </a:r>
            </a:p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Variable</a:t>
              </a:r>
            </a:p>
          </p:txBody>
        </p:sp>
        <p:cxnSp>
          <p:nvCxnSpPr>
            <p:cNvPr id="136" name="连接符: 肘形 135">
              <a:extLst>
                <a:ext uri="{FF2B5EF4-FFF2-40B4-BE49-F238E27FC236}">
                  <a16:creationId xmlns:a16="http://schemas.microsoft.com/office/drawing/2014/main" id="{E6196B5C-7606-4639-A955-880F5081C000}"/>
                </a:ext>
              </a:extLst>
            </p:cNvPr>
            <p:cNvCxnSpPr>
              <a:cxnSpLocks/>
              <a:stCxn id="119" idx="3"/>
              <a:endCxn id="135" idx="3"/>
            </p:cNvCxnSpPr>
            <p:nvPr/>
          </p:nvCxnSpPr>
          <p:spPr>
            <a:xfrm>
              <a:off x="9931729" y="817296"/>
              <a:ext cx="274320" cy="2334552"/>
            </a:xfrm>
            <a:prstGeom prst="bentConnector3">
              <a:avLst>
                <a:gd name="adj1" fmla="val 52616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154CAEDC-85D6-46DA-AE38-9CC49AC0A085}"/>
                </a:ext>
              </a:extLst>
            </p:cNvPr>
            <p:cNvSpPr/>
            <p:nvPr/>
          </p:nvSpPr>
          <p:spPr>
            <a:xfrm>
              <a:off x="6869671" y="4435553"/>
              <a:ext cx="2197582" cy="8442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Dataset</a:t>
              </a:r>
            </a:p>
            <a:p>
              <a:pPr algn="ctr"/>
              <a:r>
                <a:rPr lang="en-US" altLang="zh-CN" sz="1800" dirty="0">
                  <a:latin typeface="Georgia" panose="02040502050405020303" pitchFamily="18" charset="0"/>
                </a:rPr>
                <a:t> (No missing value)</a:t>
              </a:r>
              <a:endParaRPr lang="zh-CN" altLang="en-US" dirty="0">
                <a:latin typeface="Georgia" panose="02040502050405020303" pitchFamily="18" charset="0"/>
              </a:endParaRPr>
            </a:p>
          </p:txBody>
        </p: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690BD9BC-4085-4076-BA90-291B3FBB69D1}"/>
                </a:ext>
              </a:extLst>
            </p:cNvPr>
            <p:cNvCxnSpPr>
              <a:cxnSpLocks/>
              <a:stCxn id="129" idx="2"/>
              <a:endCxn id="139" idx="0"/>
            </p:cNvCxnSpPr>
            <p:nvPr/>
          </p:nvCxnSpPr>
          <p:spPr>
            <a:xfrm rot="16200000" flipH="1">
              <a:off x="6904225" y="3371315"/>
              <a:ext cx="948403" cy="1180071"/>
            </a:xfrm>
            <a:prstGeom prst="bentConnector3">
              <a:avLst>
                <a:gd name="adj1" fmla="val 71426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连接符: 肘形 144">
              <a:extLst>
                <a:ext uri="{FF2B5EF4-FFF2-40B4-BE49-F238E27FC236}">
                  <a16:creationId xmlns:a16="http://schemas.microsoft.com/office/drawing/2014/main" id="{7D5BD8EA-1B15-4798-BB85-B0B98992C3DB}"/>
                </a:ext>
              </a:extLst>
            </p:cNvPr>
            <p:cNvCxnSpPr>
              <a:cxnSpLocks/>
              <a:stCxn id="135" idx="2"/>
            </p:cNvCxnSpPr>
            <p:nvPr/>
          </p:nvCxnSpPr>
          <p:spPr>
            <a:xfrm rot="5400000">
              <a:off x="7950802" y="3487469"/>
              <a:ext cx="1174118" cy="1138795"/>
            </a:xfrm>
            <a:prstGeom prst="bentConnector3">
              <a:avLst>
                <a:gd name="adj1" fmla="val 5778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: 圆角 151">
              <a:extLst>
                <a:ext uri="{FF2B5EF4-FFF2-40B4-BE49-F238E27FC236}">
                  <a16:creationId xmlns:a16="http://schemas.microsoft.com/office/drawing/2014/main" id="{C254F377-F391-4928-B994-42347D9AD799}"/>
                </a:ext>
              </a:extLst>
            </p:cNvPr>
            <p:cNvSpPr/>
            <p:nvPr/>
          </p:nvSpPr>
          <p:spPr>
            <a:xfrm>
              <a:off x="3492017" y="3195359"/>
              <a:ext cx="1720063" cy="6359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Variable only</a:t>
              </a:r>
            </a:p>
            <a:p>
              <a:pPr algn="ctr"/>
              <a:r>
                <a:rPr lang="en-US" altLang="zh-CN" sz="1400" b="1" dirty="0">
                  <a:latin typeface="Georgia" panose="02040502050405020303" pitchFamily="18" charset="0"/>
                </a:rPr>
                <a:t>1  </a:t>
              </a:r>
              <a:r>
                <a:rPr lang="en-US" altLang="zh-CN" sz="1400" dirty="0">
                  <a:latin typeface="Georgia" panose="02040502050405020303" pitchFamily="18" charset="0"/>
                </a:rPr>
                <a:t>&amp; </a:t>
              </a:r>
              <a:r>
                <a:rPr lang="en-US" altLang="zh-CN" sz="1400" b="1" dirty="0">
                  <a:latin typeface="Georgia" panose="02040502050405020303" pitchFamily="18" charset="0"/>
                </a:rPr>
                <a:t>NaN</a:t>
              </a:r>
            </a:p>
          </p:txBody>
        </p:sp>
        <p:cxnSp>
          <p:nvCxnSpPr>
            <p:cNvPr id="153" name="连接符: 肘形 152">
              <a:extLst>
                <a:ext uri="{FF2B5EF4-FFF2-40B4-BE49-F238E27FC236}">
                  <a16:creationId xmlns:a16="http://schemas.microsoft.com/office/drawing/2014/main" id="{085A5CFB-E02E-4489-A033-BAD6F5499F78}"/>
                </a:ext>
              </a:extLst>
            </p:cNvPr>
            <p:cNvCxnSpPr>
              <a:cxnSpLocks/>
              <a:stCxn id="129" idx="1"/>
              <a:endCxn id="152" idx="3"/>
            </p:cNvCxnSpPr>
            <p:nvPr/>
          </p:nvCxnSpPr>
          <p:spPr>
            <a:xfrm rot="10800000" flipV="1">
              <a:off x="5212080" y="3169191"/>
              <a:ext cx="477520" cy="344128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连接符: 肘形 157">
              <a:extLst>
                <a:ext uri="{FF2B5EF4-FFF2-40B4-BE49-F238E27FC236}">
                  <a16:creationId xmlns:a16="http://schemas.microsoft.com/office/drawing/2014/main" id="{6ECD3AAC-490F-4A79-B531-0C27B54D52B6}"/>
                </a:ext>
              </a:extLst>
            </p:cNvPr>
            <p:cNvCxnSpPr>
              <a:cxnSpLocks/>
              <a:stCxn id="152" idx="2"/>
              <a:endCxn id="139" idx="1"/>
            </p:cNvCxnSpPr>
            <p:nvPr/>
          </p:nvCxnSpPr>
          <p:spPr>
            <a:xfrm rot="16200000" flipH="1">
              <a:off x="5097650" y="3085677"/>
              <a:ext cx="1026421" cy="251762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4FA8A0C7-A8D8-4F75-9571-926365B9D0F7}"/>
                </a:ext>
              </a:extLst>
            </p:cNvPr>
            <p:cNvSpPr txBox="1"/>
            <p:nvPr/>
          </p:nvSpPr>
          <p:spPr>
            <a:xfrm>
              <a:off x="6711873" y="3461944"/>
              <a:ext cx="6977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Agency FB" panose="020B0503020202020204" pitchFamily="34" charset="0"/>
                </a:rPr>
                <a:t>M</a:t>
              </a:r>
              <a:r>
                <a:rPr lang="zh-CN" altLang="en-US" sz="1600" b="1" dirty="0">
                  <a:latin typeface="Agency FB" panose="020B0503020202020204" pitchFamily="34" charset="0"/>
                </a:rPr>
                <a:t>ode </a:t>
              </a:r>
              <a:r>
                <a:rPr lang="en-US" altLang="zh-CN" sz="1600" b="1" dirty="0">
                  <a:latin typeface="Agency FB" panose="020B0503020202020204" pitchFamily="34" charset="0"/>
                </a:rPr>
                <a:t>F</a:t>
              </a:r>
              <a:r>
                <a:rPr lang="zh-CN" altLang="en-US" sz="1600" b="1" dirty="0">
                  <a:latin typeface="Agency FB" panose="020B0503020202020204" pitchFamily="34" charset="0"/>
                </a:rPr>
                <a:t>illing</a:t>
              </a: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19FE77FA-EB96-408F-A23E-3BCB59A2F7CC}"/>
                </a:ext>
              </a:extLst>
            </p:cNvPr>
            <p:cNvSpPr txBox="1"/>
            <p:nvPr/>
          </p:nvSpPr>
          <p:spPr>
            <a:xfrm>
              <a:off x="8364702" y="3479990"/>
              <a:ext cx="7782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Agency FB" panose="020B0503020202020204" pitchFamily="34" charset="0"/>
                </a:rPr>
                <a:t>Median</a:t>
              </a:r>
              <a:r>
                <a:rPr lang="zh-CN" altLang="en-US" sz="1600" b="1" dirty="0">
                  <a:latin typeface="Agency FB" panose="020B0503020202020204" pitchFamily="34" charset="0"/>
                </a:rPr>
                <a:t> </a:t>
              </a:r>
              <a:r>
                <a:rPr lang="en-US" altLang="zh-CN" sz="1600" b="1" dirty="0">
                  <a:latin typeface="Agency FB" panose="020B0503020202020204" pitchFamily="34" charset="0"/>
                </a:rPr>
                <a:t>F</a:t>
              </a:r>
              <a:r>
                <a:rPr lang="zh-CN" altLang="en-US" sz="1600" b="1" dirty="0">
                  <a:latin typeface="Agency FB" panose="020B0503020202020204" pitchFamily="34" charset="0"/>
                </a:rPr>
                <a:t>illing</a:t>
              </a: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F10BAA98-D860-44B7-B3CB-A4457E42D56B}"/>
                </a:ext>
              </a:extLst>
            </p:cNvPr>
            <p:cNvSpPr txBox="1"/>
            <p:nvPr/>
          </p:nvSpPr>
          <p:spPr>
            <a:xfrm>
              <a:off x="5212080" y="4252249"/>
              <a:ext cx="6977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Agency FB" panose="020B0503020202020204" pitchFamily="34" charset="0"/>
                </a:rPr>
                <a:t>0-NaN</a:t>
              </a:r>
            </a:p>
            <a:p>
              <a:pPr algn="ctr"/>
              <a:r>
                <a:rPr lang="en-US" altLang="zh-CN" sz="1600" b="1" dirty="0">
                  <a:latin typeface="Agency FB" panose="020B0503020202020204" pitchFamily="34" charset="0"/>
                </a:rPr>
                <a:t>F</a:t>
              </a:r>
              <a:r>
                <a:rPr lang="zh-CN" altLang="en-US" sz="1600" b="1" dirty="0">
                  <a:latin typeface="Agency FB" panose="020B0503020202020204" pitchFamily="34" charset="0"/>
                </a:rPr>
                <a:t>illing</a:t>
              </a:r>
            </a:p>
          </p:txBody>
        </p:sp>
      </p:grpSp>
      <p:sp>
        <p:nvSpPr>
          <p:cNvPr id="174" name="矩形: 圆角 173">
            <a:extLst>
              <a:ext uri="{FF2B5EF4-FFF2-40B4-BE49-F238E27FC236}">
                <a16:creationId xmlns:a16="http://schemas.microsoft.com/office/drawing/2014/main" id="{612BC9D8-A29D-4B86-9EBF-580AA39D1E22}"/>
              </a:ext>
            </a:extLst>
          </p:cNvPr>
          <p:cNvSpPr/>
          <p:nvPr/>
        </p:nvSpPr>
        <p:spPr>
          <a:xfrm>
            <a:off x="7284720" y="5476682"/>
            <a:ext cx="2682240" cy="797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Georgia" panose="02040502050405020303" pitchFamily="18" charset="0"/>
              </a:rPr>
              <a:t>Dataset</a:t>
            </a:r>
          </a:p>
          <a:p>
            <a:pPr algn="ctr"/>
            <a:r>
              <a:rPr lang="en-US" altLang="zh-CN" dirty="0">
                <a:latin typeface="Georgia" panose="02040502050405020303" pitchFamily="18" charset="0"/>
              </a:rPr>
              <a:t>(Encoding completed)</a:t>
            </a:r>
            <a:endParaRPr lang="en-US" altLang="zh-CN" sz="1800" dirty="0">
              <a:latin typeface="Georgia" panose="02040502050405020303" pitchFamily="18" charset="0"/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A8C3165-F281-4FB1-8172-76DEB97E0F22}"/>
              </a:ext>
            </a:extLst>
          </p:cNvPr>
          <p:cNvCxnSpPr>
            <a:cxnSpLocks/>
            <a:stCxn id="139" idx="2"/>
            <a:endCxn id="174" idx="0"/>
          </p:cNvCxnSpPr>
          <p:nvPr/>
        </p:nvCxnSpPr>
        <p:spPr>
          <a:xfrm>
            <a:off x="8612280" y="4947920"/>
            <a:ext cx="13560" cy="528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文本框 183">
            <a:extLst>
              <a:ext uri="{FF2B5EF4-FFF2-40B4-BE49-F238E27FC236}">
                <a16:creationId xmlns:a16="http://schemas.microsoft.com/office/drawing/2014/main" id="{2FAF110B-7A10-450D-98F0-ACD4585F0FBC}"/>
              </a:ext>
            </a:extLst>
          </p:cNvPr>
          <p:cNvSpPr txBox="1"/>
          <p:nvPr/>
        </p:nvSpPr>
        <p:spPr>
          <a:xfrm>
            <a:off x="8754661" y="5006705"/>
            <a:ext cx="1904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800" b="1" dirty="0">
                <a:latin typeface="Agency FB" panose="020B0503020202020204" pitchFamily="34" charset="0"/>
              </a:rPr>
              <a:t>Feature Combination</a:t>
            </a:r>
          </a:p>
          <a:p>
            <a:pPr algn="ctr"/>
            <a:endParaRPr lang="zh-CN" altLang="en-US" sz="1800" b="1" dirty="0">
              <a:latin typeface="Agency FB" panose="020B0503020202020204" pitchFamily="34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7E3BE996-F504-4E6E-AD93-7DBA48595D99}"/>
              </a:ext>
            </a:extLst>
          </p:cNvPr>
          <p:cNvSpPr txBox="1"/>
          <p:nvPr/>
        </p:nvSpPr>
        <p:spPr>
          <a:xfrm>
            <a:off x="6972949" y="5018305"/>
            <a:ext cx="1904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800" b="1" dirty="0">
                <a:latin typeface="Agency FB" panose="020B0503020202020204" pitchFamily="34" charset="0"/>
              </a:rPr>
              <a:t>Label Encoder</a:t>
            </a:r>
          </a:p>
          <a:p>
            <a:pPr algn="ctr"/>
            <a:endParaRPr lang="zh-CN" altLang="en-US" sz="1800" b="1" dirty="0">
              <a:latin typeface="Agency FB" panose="020B0503020202020204" pitchFamily="34" charset="0"/>
            </a:endParaRP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473ABE7D-92FC-4E4B-ABDA-596663EB64BB}"/>
              </a:ext>
            </a:extLst>
          </p:cNvPr>
          <p:cNvSpPr/>
          <p:nvPr/>
        </p:nvSpPr>
        <p:spPr>
          <a:xfrm>
            <a:off x="2248727" y="5457131"/>
            <a:ext cx="3219356" cy="797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Georgia" panose="02040502050405020303" pitchFamily="18" charset="0"/>
              </a:rPr>
              <a:t>Final Dataset</a:t>
            </a: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64B3AFDF-C083-48D7-840A-6333F51EEE22}"/>
              </a:ext>
            </a:extLst>
          </p:cNvPr>
          <p:cNvCxnSpPr>
            <a:cxnSpLocks/>
            <a:stCxn id="174" idx="1"/>
            <a:endCxn id="188" idx="3"/>
          </p:cNvCxnSpPr>
          <p:nvPr/>
        </p:nvCxnSpPr>
        <p:spPr>
          <a:xfrm flipH="1" flipV="1">
            <a:off x="5468083" y="5855814"/>
            <a:ext cx="1816637" cy="195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本框 193">
            <a:extLst>
              <a:ext uri="{FF2B5EF4-FFF2-40B4-BE49-F238E27FC236}">
                <a16:creationId xmlns:a16="http://schemas.microsoft.com/office/drawing/2014/main" id="{7F499DA3-6002-4A95-94ED-371FB87985AC}"/>
              </a:ext>
            </a:extLst>
          </p:cNvPr>
          <p:cNvSpPr txBox="1"/>
          <p:nvPr/>
        </p:nvSpPr>
        <p:spPr>
          <a:xfrm>
            <a:off x="5593858" y="552703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b="1" dirty="0">
                <a:latin typeface="Agency FB" panose="020B0503020202020204" pitchFamily="34" charset="0"/>
                <a:ea typeface="Cambria" panose="02040503050406030204" pitchFamily="18" charset="0"/>
              </a:rPr>
              <a:t>Dimension Reduction</a:t>
            </a:r>
            <a:endParaRPr lang="zh-CN" altLang="en-US" sz="1600" dirty="0"/>
          </a:p>
        </p:txBody>
      </p:sp>
      <p:pic>
        <p:nvPicPr>
          <p:cNvPr id="203" name="Picture 6">
            <a:extLst>
              <a:ext uri="{FF2B5EF4-FFF2-40B4-BE49-F238E27FC236}">
                <a16:creationId xmlns:a16="http://schemas.microsoft.com/office/drawing/2014/main" id="{3CA4AA2A-F4DF-47CD-849C-3CD49AB88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5" t="33023" r="15204" b="42795"/>
          <a:stretch/>
        </p:blipFill>
        <p:spPr bwMode="auto">
          <a:xfrm>
            <a:off x="398726" y="5474813"/>
            <a:ext cx="1639215" cy="762001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92B51FE0-4C02-4717-AC2E-1DD1F98F066F}"/>
              </a:ext>
            </a:extLst>
          </p:cNvPr>
          <p:cNvCxnSpPr>
            <a:cxnSpLocks/>
            <a:stCxn id="188" idx="1"/>
            <a:endCxn id="203" idx="3"/>
          </p:cNvCxnSpPr>
          <p:nvPr/>
        </p:nvCxnSpPr>
        <p:spPr>
          <a:xfrm flipH="1">
            <a:off x="2037941" y="5855814"/>
            <a:ext cx="2107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文本框 210">
            <a:extLst>
              <a:ext uri="{FF2B5EF4-FFF2-40B4-BE49-F238E27FC236}">
                <a16:creationId xmlns:a16="http://schemas.microsoft.com/office/drawing/2014/main" id="{446E3DED-D387-4BF4-93F8-83CC249A6F13}"/>
              </a:ext>
            </a:extLst>
          </p:cNvPr>
          <p:cNvSpPr txBox="1"/>
          <p:nvPr/>
        </p:nvSpPr>
        <p:spPr>
          <a:xfrm>
            <a:off x="10905801" y="2345525"/>
            <a:ext cx="1436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Agency FB" panose="020B0503020202020204" pitchFamily="34" charset="0"/>
              </a:rPr>
              <a:t>Handling </a:t>
            </a:r>
            <a:endParaRPr lang="en-US" altLang="zh-CN" sz="1600" b="1" dirty="0">
              <a:latin typeface="Agency FB" panose="020B0503020202020204" pitchFamily="34" charset="0"/>
            </a:endParaRPr>
          </a:p>
          <a:p>
            <a:r>
              <a:rPr lang="zh-CN" altLang="en-US" sz="1600" b="1" dirty="0">
                <a:latin typeface="Agency FB" panose="020B0503020202020204" pitchFamily="34" charset="0"/>
              </a:rPr>
              <a:t>outliers</a:t>
            </a:r>
          </a:p>
        </p:txBody>
      </p:sp>
      <p:pic>
        <p:nvPicPr>
          <p:cNvPr id="48" name="Picture 2" descr="StatQuest: Principal Component Analysis (PCA), Step-by-Step - YouTube">
            <a:extLst>
              <a:ext uri="{FF2B5EF4-FFF2-40B4-BE49-F238E27FC236}">
                <a16:creationId xmlns:a16="http://schemas.microsoft.com/office/drawing/2014/main" id="{8D5723FD-C773-49F7-AD25-8D3B8206E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"/>
          <a:stretch/>
        </p:blipFill>
        <p:spPr bwMode="auto">
          <a:xfrm>
            <a:off x="5656747" y="5913881"/>
            <a:ext cx="1565085" cy="7973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3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2E15F8-9D56-4988-AD1D-A44078A9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602019"/>
            <a:ext cx="6477000" cy="585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8B8CAEA-8A91-47E8-BA22-4588DD74CB92}"/>
              </a:ext>
            </a:extLst>
          </p:cNvPr>
          <p:cNvSpPr txBox="1"/>
          <p:nvPr/>
        </p:nvSpPr>
        <p:spPr>
          <a:xfrm>
            <a:off x="0" y="1724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sz="3200" dirty="0">
                <a:solidFill>
                  <a:srgbClr val="212121"/>
                </a:solidFill>
                <a:latin typeface="Agency FB" panose="020B0503020202020204" pitchFamily="34" charset="0"/>
              </a:rPr>
              <a:t>Main categorical feature correlation check</a:t>
            </a:r>
            <a:endParaRPr lang="zh-CN" altLang="zh-CN" sz="3200" b="1" dirty="0">
              <a:solidFill>
                <a:srgbClr val="21212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7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9EA76C-98F9-4F53-B6F1-1E6A3DDB3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7" t="5070" r="7649" b="11883"/>
          <a:stretch/>
        </p:blipFill>
        <p:spPr bwMode="auto">
          <a:xfrm>
            <a:off x="6332706" y="745424"/>
            <a:ext cx="5547443" cy="536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DDF4E63-C781-4DDB-86E6-F9EAEF2F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398" r="8166" b="12542"/>
          <a:stretch/>
        </p:blipFill>
        <p:spPr bwMode="auto">
          <a:xfrm>
            <a:off x="311851" y="696765"/>
            <a:ext cx="5407416" cy="5415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C30BA9-BBE1-4E90-A06D-7877D43E09C2}"/>
              </a:ext>
            </a:extLst>
          </p:cNvPr>
          <p:cNvSpPr/>
          <p:nvPr/>
        </p:nvSpPr>
        <p:spPr>
          <a:xfrm flipH="1">
            <a:off x="6062746" y="745423"/>
            <a:ext cx="45719" cy="5367151"/>
          </a:xfrm>
          <a:prstGeom prst="rect">
            <a:avLst/>
          </a:prstGeom>
          <a:solidFill>
            <a:srgbClr val="7DA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D91220-50A1-4D42-B3C1-8D68CB80AE66}"/>
              </a:ext>
            </a:extLst>
          </p:cNvPr>
          <p:cNvSpPr txBox="1"/>
          <p:nvPr/>
        </p:nvSpPr>
        <p:spPr>
          <a:xfrm>
            <a:off x="1458719" y="128155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b="1" dirty="0">
                <a:latin typeface="Agency FB" panose="020B0503020202020204" pitchFamily="34" charset="0"/>
                <a:ea typeface="Cambria" panose="02040503050406030204" pitchFamily="18" charset="0"/>
              </a:rPr>
              <a:t>B</a:t>
            </a:r>
            <a:r>
              <a:rPr lang="en-US" altLang="zh-CN" sz="2400" b="1" dirty="0">
                <a:latin typeface="Agency FB" panose="020B0503020202020204" pitchFamily="34" charset="0"/>
                <a:ea typeface="Cambria" panose="02040503050406030204" pitchFamily="18" charset="0"/>
              </a:rPr>
              <a:t>efore </a:t>
            </a:r>
            <a:r>
              <a:rPr lang="en-GB" altLang="zh-CN" sz="2400" b="1" dirty="0">
                <a:latin typeface="Agency FB" panose="020B0503020202020204" pitchFamily="34" charset="0"/>
                <a:ea typeface="Cambria" panose="02040503050406030204" pitchFamily="18" charset="0"/>
              </a:rPr>
              <a:t>Reduction Processing</a:t>
            </a:r>
            <a:endParaRPr lang="zh-CN" altLang="en-US" sz="2400" b="1" dirty="0">
              <a:latin typeface="Agency FB" panose="020B0503020202020204" pitchFamily="34" charset="0"/>
              <a:ea typeface="HGMinchoE" panose="020B0400000000000000" pitchFamily="49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93220F-A326-4939-82A6-880023C57709}"/>
              </a:ext>
            </a:extLst>
          </p:cNvPr>
          <p:cNvSpPr txBox="1"/>
          <p:nvPr/>
        </p:nvSpPr>
        <p:spPr>
          <a:xfrm>
            <a:off x="7618679" y="12815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gency FB" panose="020B0503020202020204" pitchFamily="34" charset="0"/>
                <a:ea typeface="Cambria" panose="02040503050406030204" pitchFamily="18" charset="0"/>
              </a:rPr>
              <a:t>After </a:t>
            </a:r>
            <a:r>
              <a:rPr lang="en-GB" altLang="zh-CN" sz="2400" b="1" dirty="0">
                <a:latin typeface="Agency FB" panose="020B0503020202020204" pitchFamily="34" charset="0"/>
                <a:ea typeface="Cambria" panose="02040503050406030204" pitchFamily="18" charset="0"/>
              </a:rPr>
              <a:t>Reduction Processing</a:t>
            </a:r>
            <a:endParaRPr lang="zh-CN" altLang="en-US" sz="24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5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木材纹理</Template>
  <TotalTime>2988</TotalTime>
  <Words>599</Words>
  <Application>Microsoft Office PowerPoint</Application>
  <PresentationFormat>宽屏</PresentationFormat>
  <Paragraphs>169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Agency FB</vt:lpstr>
      <vt:lpstr>Arial</vt:lpstr>
      <vt:lpstr>Cambria</vt:lpstr>
      <vt:lpstr>Georgia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 xavier</dc:creator>
  <cp:lastModifiedBy>han xavier</cp:lastModifiedBy>
  <cp:revision>13</cp:revision>
  <cp:lastPrinted>2021-11-07T07:40:02Z</cp:lastPrinted>
  <dcterms:created xsi:type="dcterms:W3CDTF">2021-11-05T05:49:39Z</dcterms:created>
  <dcterms:modified xsi:type="dcterms:W3CDTF">2021-11-29T16:16:27Z</dcterms:modified>
</cp:coreProperties>
</file>